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84" r:id="rId3"/>
    <p:sldId id="308" r:id="rId4"/>
    <p:sldId id="306" r:id="rId5"/>
    <p:sldId id="304" r:id="rId6"/>
    <p:sldId id="303" r:id="rId7"/>
    <p:sldId id="307" r:id="rId8"/>
    <p:sldId id="302" r:id="rId9"/>
    <p:sldId id="309" r:id="rId10"/>
    <p:sldId id="31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94" autoAdjust="0"/>
  </p:normalViewPr>
  <p:slideViewPr>
    <p:cSldViewPr snapToGrid="0">
      <p:cViewPr varScale="1">
        <p:scale>
          <a:sx n="106" d="100"/>
          <a:sy n="106" d="100"/>
        </p:scale>
        <p:origin x="792" y="10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rabb\Documents\PFC\Illinois\Carus%20Chemical\Samples%20&amp;%20Results\PM2.5-LaSallePublicLibrary_1Jan-9Apr2023%20(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rabb\Documents\PFC\Illinois\Carus%20Chemical\Samples%20&amp;%20Results\PM2.5-LaSallePublicLibrary_1Jan-9Apr2023%20(1).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atin typeface="Arial" panose="020B0604020202020204" pitchFamily="34" charset="0"/>
                <a:cs typeface="Arial" panose="020B0604020202020204" pitchFamily="34" charset="0"/>
              </a:rPr>
              <a:t>3-Hour Averages Pre-</a:t>
            </a:r>
            <a:r>
              <a:rPr lang="en-US" baseline="0">
                <a:latin typeface="Arial" panose="020B0604020202020204" pitchFamily="34" charset="0"/>
                <a:cs typeface="Arial" panose="020B0604020202020204" pitchFamily="34" charset="0"/>
              </a:rPr>
              <a:t> &amp; Post Fire (ug/m3)</a:t>
            </a:r>
            <a:endParaRPr lang="en-US">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'LaSalleLibrary-PM2.5'!$L$13:$L$14</c:f>
              <c:strCache>
                <c:ptCount val="2"/>
                <c:pt idx="0">
                  <c:v>3-hour Averages</c:v>
                </c:pt>
                <c:pt idx="1">
                  <c:v>PM2.5 (ug/m3)</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xVal>
            <c:numRef>
              <c:f>'LaSalleLibrary-PM2.5'!$K$15:$K$70</c:f>
              <c:numCache>
                <c:formatCode>m/d/yyyy\ h:mm</c:formatCode>
                <c:ptCount val="56"/>
                <c:pt idx="0">
                  <c:v>44934</c:v>
                </c:pt>
                <c:pt idx="1">
                  <c:v>44934.125</c:v>
                </c:pt>
                <c:pt idx="2">
                  <c:v>44934.25</c:v>
                </c:pt>
                <c:pt idx="3">
                  <c:v>44934.375</c:v>
                </c:pt>
                <c:pt idx="4">
                  <c:v>44934.5</c:v>
                </c:pt>
                <c:pt idx="5">
                  <c:v>44934.625</c:v>
                </c:pt>
                <c:pt idx="6">
                  <c:v>44934.75</c:v>
                </c:pt>
                <c:pt idx="7">
                  <c:v>44934.875</c:v>
                </c:pt>
                <c:pt idx="8">
                  <c:v>44935</c:v>
                </c:pt>
                <c:pt idx="9">
                  <c:v>44935.125</c:v>
                </c:pt>
                <c:pt idx="10">
                  <c:v>44935.25</c:v>
                </c:pt>
                <c:pt idx="11">
                  <c:v>44935.375</c:v>
                </c:pt>
                <c:pt idx="12">
                  <c:v>44935.5</c:v>
                </c:pt>
                <c:pt idx="13">
                  <c:v>44935.625</c:v>
                </c:pt>
                <c:pt idx="14">
                  <c:v>44935.75</c:v>
                </c:pt>
                <c:pt idx="15">
                  <c:v>44935.875</c:v>
                </c:pt>
                <c:pt idx="16">
                  <c:v>44936</c:v>
                </c:pt>
                <c:pt idx="17">
                  <c:v>44936.125</c:v>
                </c:pt>
                <c:pt idx="18">
                  <c:v>44936.25</c:v>
                </c:pt>
                <c:pt idx="19">
                  <c:v>44936.375</c:v>
                </c:pt>
                <c:pt idx="20">
                  <c:v>44936.5</c:v>
                </c:pt>
                <c:pt idx="21">
                  <c:v>44936.625</c:v>
                </c:pt>
                <c:pt idx="22">
                  <c:v>44936.75</c:v>
                </c:pt>
                <c:pt idx="23">
                  <c:v>44936.875</c:v>
                </c:pt>
                <c:pt idx="24">
                  <c:v>44937</c:v>
                </c:pt>
                <c:pt idx="25">
                  <c:v>44937.125</c:v>
                </c:pt>
                <c:pt idx="26">
                  <c:v>44937.25</c:v>
                </c:pt>
                <c:pt idx="27">
                  <c:v>44937.375</c:v>
                </c:pt>
                <c:pt idx="28">
                  <c:v>44937.5</c:v>
                </c:pt>
                <c:pt idx="29">
                  <c:v>44937.625</c:v>
                </c:pt>
                <c:pt idx="30">
                  <c:v>44937.75</c:v>
                </c:pt>
                <c:pt idx="31">
                  <c:v>44937.875</c:v>
                </c:pt>
                <c:pt idx="32">
                  <c:v>44938</c:v>
                </c:pt>
                <c:pt idx="33">
                  <c:v>44938.125</c:v>
                </c:pt>
                <c:pt idx="34">
                  <c:v>44938.25</c:v>
                </c:pt>
                <c:pt idx="35">
                  <c:v>44938.375</c:v>
                </c:pt>
                <c:pt idx="36">
                  <c:v>44938.5</c:v>
                </c:pt>
                <c:pt idx="37">
                  <c:v>44938.625</c:v>
                </c:pt>
                <c:pt idx="38">
                  <c:v>44938.75</c:v>
                </c:pt>
                <c:pt idx="39">
                  <c:v>44938.875</c:v>
                </c:pt>
                <c:pt idx="40">
                  <c:v>44939</c:v>
                </c:pt>
                <c:pt idx="41">
                  <c:v>44939.125</c:v>
                </c:pt>
                <c:pt idx="42">
                  <c:v>44939.25</c:v>
                </c:pt>
                <c:pt idx="43">
                  <c:v>44939.375</c:v>
                </c:pt>
                <c:pt idx="44">
                  <c:v>44939.5</c:v>
                </c:pt>
                <c:pt idx="45">
                  <c:v>44939.625</c:v>
                </c:pt>
                <c:pt idx="46">
                  <c:v>44939.75</c:v>
                </c:pt>
                <c:pt idx="47">
                  <c:v>44939.875</c:v>
                </c:pt>
                <c:pt idx="48">
                  <c:v>44940</c:v>
                </c:pt>
                <c:pt idx="49">
                  <c:v>44940.125</c:v>
                </c:pt>
                <c:pt idx="50">
                  <c:v>44940.25</c:v>
                </c:pt>
                <c:pt idx="51">
                  <c:v>44940.375</c:v>
                </c:pt>
                <c:pt idx="52">
                  <c:v>44940.5</c:v>
                </c:pt>
                <c:pt idx="53">
                  <c:v>44940.625</c:v>
                </c:pt>
                <c:pt idx="54">
                  <c:v>44940.75</c:v>
                </c:pt>
                <c:pt idx="55">
                  <c:v>44940.875</c:v>
                </c:pt>
              </c:numCache>
            </c:numRef>
          </c:xVal>
          <c:yVal>
            <c:numRef>
              <c:f>'LaSalleLibrary-PM2.5'!$L$15:$L$70</c:f>
              <c:numCache>
                <c:formatCode>0</c:formatCode>
                <c:ptCount val="56"/>
                <c:pt idx="0">
                  <c:v>22.360124999999975</c:v>
                </c:pt>
                <c:pt idx="1">
                  <c:v>22.639250000000001</c:v>
                </c:pt>
                <c:pt idx="2">
                  <c:v>21.245124999999973</c:v>
                </c:pt>
                <c:pt idx="3">
                  <c:v>19.849159999999991</c:v>
                </c:pt>
                <c:pt idx="4">
                  <c:v>20.312749999999998</c:v>
                </c:pt>
                <c:pt idx="5">
                  <c:v>19.766749999999998</c:v>
                </c:pt>
                <c:pt idx="6">
                  <c:v>17.302</c:v>
                </c:pt>
                <c:pt idx="7">
                  <c:v>19.765625</c:v>
                </c:pt>
                <c:pt idx="8">
                  <c:v>22.83625</c:v>
                </c:pt>
                <c:pt idx="9">
                  <c:v>23.164999999999974</c:v>
                </c:pt>
                <c:pt idx="10">
                  <c:v>22.482124999999925</c:v>
                </c:pt>
                <c:pt idx="11">
                  <c:v>20.885939999999987</c:v>
                </c:pt>
                <c:pt idx="12">
                  <c:v>21.18149999999995</c:v>
                </c:pt>
                <c:pt idx="13">
                  <c:v>25.051625000000001</c:v>
                </c:pt>
                <c:pt idx="14">
                  <c:v>25.980499999999974</c:v>
                </c:pt>
                <c:pt idx="15">
                  <c:v>24.819000000000003</c:v>
                </c:pt>
                <c:pt idx="16">
                  <c:v>25.245750000000001</c:v>
                </c:pt>
                <c:pt idx="17">
                  <c:v>24.419249999999998</c:v>
                </c:pt>
                <c:pt idx="18">
                  <c:v>20.212249999999976</c:v>
                </c:pt>
                <c:pt idx="19">
                  <c:v>23.032499999999985</c:v>
                </c:pt>
                <c:pt idx="20">
                  <c:v>19.633749999999999</c:v>
                </c:pt>
                <c:pt idx="21">
                  <c:v>22.211749999999999</c:v>
                </c:pt>
                <c:pt idx="22">
                  <c:v>23.998125000000002</c:v>
                </c:pt>
                <c:pt idx="23">
                  <c:v>23.229249999999976</c:v>
                </c:pt>
                <c:pt idx="24">
                  <c:v>20.313250000000004</c:v>
                </c:pt>
                <c:pt idx="25">
                  <c:v>22.705624999999973</c:v>
                </c:pt>
                <c:pt idx="26">
                  <c:v>23.788874999999948</c:v>
                </c:pt>
                <c:pt idx="27">
                  <c:v>22.792299999999987</c:v>
                </c:pt>
                <c:pt idx="28">
                  <c:v>26.571124999999974</c:v>
                </c:pt>
                <c:pt idx="29">
                  <c:v>28.935500000000001</c:v>
                </c:pt>
                <c:pt idx="30">
                  <c:v>29.838124999999998</c:v>
                </c:pt>
                <c:pt idx="31">
                  <c:v>30.265875000000001</c:v>
                </c:pt>
                <c:pt idx="32">
                  <c:v>30.851000000000003</c:v>
                </c:pt>
                <c:pt idx="33">
                  <c:v>34.299750000000003</c:v>
                </c:pt>
                <c:pt idx="34">
                  <c:v>34.464750000000002</c:v>
                </c:pt>
                <c:pt idx="35">
                  <c:v>31.863440000000001</c:v>
                </c:pt>
                <c:pt idx="36">
                  <c:v>33.824999999999974</c:v>
                </c:pt>
                <c:pt idx="37">
                  <c:v>19.31775</c:v>
                </c:pt>
                <c:pt idx="38">
                  <c:v>9.6797499999999985</c:v>
                </c:pt>
                <c:pt idx="39">
                  <c:v>5.7357500000000012</c:v>
                </c:pt>
                <c:pt idx="40">
                  <c:v>4.6441249999999998</c:v>
                </c:pt>
                <c:pt idx="41">
                  <c:v>9.5827499999999972</c:v>
                </c:pt>
                <c:pt idx="42">
                  <c:v>21.123874999999998</c:v>
                </c:pt>
                <c:pt idx="43">
                  <c:v>15.873139999999985</c:v>
                </c:pt>
                <c:pt idx="44">
                  <c:v>6.871624999999999</c:v>
                </c:pt>
                <c:pt idx="45">
                  <c:v>0.8264999999999999</c:v>
                </c:pt>
                <c:pt idx="46">
                  <c:v>3.7500000000000001E-4</c:v>
                </c:pt>
                <c:pt idx="47">
                  <c:v>4.4999999999999997E-3</c:v>
                </c:pt>
                <c:pt idx="48">
                  <c:v>1.6249999999999999E-3</c:v>
                </c:pt>
                <c:pt idx="49">
                  <c:v>2.7875E-2</c:v>
                </c:pt>
                <c:pt idx="50">
                  <c:v>0.24062500000000001</c:v>
                </c:pt>
                <c:pt idx="51">
                  <c:v>1.3515799999999998</c:v>
                </c:pt>
                <c:pt idx="52">
                  <c:v>2.869875</c:v>
                </c:pt>
                <c:pt idx="53">
                  <c:v>6.8632499999999972</c:v>
                </c:pt>
                <c:pt idx="54">
                  <c:v>5.3772499999999983</c:v>
                </c:pt>
                <c:pt idx="55">
                  <c:v>9.5568750000000016</c:v>
                </c:pt>
              </c:numCache>
            </c:numRef>
          </c:yVal>
          <c:smooth val="0"/>
          <c:extLst>
            <c:ext xmlns:c16="http://schemas.microsoft.com/office/drawing/2014/chart" uri="{C3380CC4-5D6E-409C-BE32-E72D297353CC}">
              <c16:uniqueId val="{00000000-78E5-44E3-87D5-5BDD787436C0}"/>
            </c:ext>
          </c:extLst>
        </c:ser>
        <c:ser>
          <c:idx val="1"/>
          <c:order val="1"/>
          <c:tx>
            <c:v>Fire</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'LaSalleLibrary-PM2.5'!$J$10</c:f>
              <c:numCache>
                <c:formatCode>m/d/yyyy</c:formatCode>
                <c:ptCount val="1"/>
                <c:pt idx="0">
                  <c:v>44937</c:v>
                </c:pt>
              </c:numCache>
            </c:numRef>
          </c:xVal>
          <c:yVal>
            <c:numLit>
              <c:formatCode>General</c:formatCode>
              <c:ptCount val="1"/>
              <c:pt idx="0">
                <c:v>1</c:v>
              </c:pt>
            </c:numLit>
          </c:yVal>
          <c:smooth val="0"/>
          <c:extLst>
            <c:ext xmlns:c16="http://schemas.microsoft.com/office/drawing/2014/chart" uri="{C3380CC4-5D6E-409C-BE32-E72D297353CC}">
              <c16:uniqueId val="{00000001-78E5-44E3-87D5-5BDD787436C0}"/>
            </c:ext>
          </c:extLst>
        </c:ser>
        <c:dLbls>
          <c:showLegendKey val="0"/>
          <c:showVal val="0"/>
          <c:showCatName val="0"/>
          <c:showSerName val="0"/>
          <c:showPercent val="0"/>
          <c:showBubbleSize val="0"/>
        </c:dLbls>
        <c:axId val="2011203088"/>
        <c:axId val="2011202128"/>
      </c:scatterChart>
      <c:valAx>
        <c:axId val="2011203088"/>
        <c:scaling>
          <c:orientation val="minMax"/>
        </c:scaling>
        <c:delete val="0"/>
        <c:axPos val="b"/>
        <c:majorGridlines>
          <c:spPr>
            <a:ln w="9525" cap="flat" cmpd="sng" algn="ctr">
              <a:solidFill>
                <a:schemeClr val="tx1">
                  <a:lumMod val="15000"/>
                  <a:lumOff val="85000"/>
                </a:schemeClr>
              </a:solidFill>
              <a:round/>
            </a:ln>
            <a:effectLst/>
          </c:spPr>
        </c:majorGridlines>
        <c:numFmt formatCode="m/d/yyyy\ h:m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1202128"/>
        <c:crosses val="autoZero"/>
        <c:crossBetween val="midCat"/>
      </c:valAx>
      <c:valAx>
        <c:axId val="2011202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12030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atin typeface="Arial" panose="020B0604020202020204" pitchFamily="34" charset="0"/>
                <a:cs typeface="Arial" panose="020B0604020202020204" pitchFamily="34" charset="0"/>
              </a:rPr>
              <a:t>24-Hour Averages (ug/m3)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'LaSalleLibrary-PM2.5'!$G$1:$G$2</c:f>
              <c:strCache>
                <c:ptCount val="2"/>
                <c:pt idx="0">
                  <c:v>24-hour Averages</c:v>
                </c:pt>
                <c:pt idx="1">
                  <c:v>PM2.5 (ug/m3)</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'LaSalleLibrary-PM2.5'!$F$3:$F$65</c:f>
              <c:numCache>
                <c:formatCode>m/d/yyyy\ h:mm</c:formatCode>
                <c:ptCount val="63"/>
                <c:pt idx="0">
                  <c:v>44928.375</c:v>
                </c:pt>
                <c:pt idx="1">
                  <c:v>44929.375</c:v>
                </c:pt>
                <c:pt idx="2">
                  <c:v>44930.375</c:v>
                </c:pt>
                <c:pt idx="3">
                  <c:v>44931.375</c:v>
                </c:pt>
                <c:pt idx="4">
                  <c:v>44932.375</c:v>
                </c:pt>
                <c:pt idx="5">
                  <c:v>44933.375</c:v>
                </c:pt>
                <c:pt idx="6">
                  <c:v>44934.375</c:v>
                </c:pt>
                <c:pt idx="7">
                  <c:v>44935.375</c:v>
                </c:pt>
                <c:pt idx="8">
                  <c:v>44936.375</c:v>
                </c:pt>
                <c:pt idx="9">
                  <c:v>44937.375</c:v>
                </c:pt>
                <c:pt idx="10">
                  <c:v>44938.375</c:v>
                </c:pt>
                <c:pt idx="11">
                  <c:v>44939.375</c:v>
                </c:pt>
                <c:pt idx="12">
                  <c:v>44940.375</c:v>
                </c:pt>
                <c:pt idx="13">
                  <c:v>44941.375</c:v>
                </c:pt>
                <c:pt idx="14">
                  <c:v>44942.375</c:v>
                </c:pt>
                <c:pt idx="15">
                  <c:v>44943.375</c:v>
                </c:pt>
                <c:pt idx="16">
                  <c:v>44944.375</c:v>
                </c:pt>
                <c:pt idx="17">
                  <c:v>44946.375</c:v>
                </c:pt>
                <c:pt idx="18">
                  <c:v>44947.375</c:v>
                </c:pt>
                <c:pt idx="19">
                  <c:v>44948.375</c:v>
                </c:pt>
                <c:pt idx="20">
                  <c:v>44949.375</c:v>
                </c:pt>
                <c:pt idx="21">
                  <c:v>44950.375</c:v>
                </c:pt>
                <c:pt idx="22">
                  <c:v>44951.375</c:v>
                </c:pt>
                <c:pt idx="23">
                  <c:v>44952.375</c:v>
                </c:pt>
                <c:pt idx="24">
                  <c:v>44953.375</c:v>
                </c:pt>
                <c:pt idx="25">
                  <c:v>44954.375</c:v>
                </c:pt>
                <c:pt idx="26">
                  <c:v>44955.375</c:v>
                </c:pt>
                <c:pt idx="27">
                  <c:v>44956.375</c:v>
                </c:pt>
                <c:pt idx="28">
                  <c:v>44957.375</c:v>
                </c:pt>
                <c:pt idx="29">
                  <c:v>44958.375</c:v>
                </c:pt>
                <c:pt idx="30">
                  <c:v>44959.375</c:v>
                </c:pt>
                <c:pt idx="31">
                  <c:v>44960.375</c:v>
                </c:pt>
                <c:pt idx="32">
                  <c:v>44961.375</c:v>
                </c:pt>
                <c:pt idx="33">
                  <c:v>44962.375</c:v>
                </c:pt>
                <c:pt idx="34">
                  <c:v>44963.375</c:v>
                </c:pt>
                <c:pt idx="35">
                  <c:v>44964.375</c:v>
                </c:pt>
                <c:pt idx="36">
                  <c:v>44965.375</c:v>
                </c:pt>
                <c:pt idx="37">
                  <c:v>44966.375</c:v>
                </c:pt>
                <c:pt idx="38">
                  <c:v>44967.375</c:v>
                </c:pt>
                <c:pt idx="39">
                  <c:v>44968.375</c:v>
                </c:pt>
                <c:pt idx="40">
                  <c:v>44969.375</c:v>
                </c:pt>
                <c:pt idx="41">
                  <c:v>44970.375</c:v>
                </c:pt>
                <c:pt idx="42">
                  <c:v>44971.375</c:v>
                </c:pt>
                <c:pt idx="43">
                  <c:v>44972.375</c:v>
                </c:pt>
                <c:pt idx="44">
                  <c:v>44973.125</c:v>
                </c:pt>
                <c:pt idx="45">
                  <c:v>44974.375</c:v>
                </c:pt>
                <c:pt idx="46">
                  <c:v>44975.375</c:v>
                </c:pt>
                <c:pt idx="47">
                  <c:v>44976.375</c:v>
                </c:pt>
                <c:pt idx="48">
                  <c:v>44977.375</c:v>
                </c:pt>
                <c:pt idx="49">
                  <c:v>44978.375</c:v>
                </c:pt>
                <c:pt idx="50">
                  <c:v>44979.375</c:v>
                </c:pt>
                <c:pt idx="51">
                  <c:v>44980.375</c:v>
                </c:pt>
                <c:pt idx="52">
                  <c:v>44981.375</c:v>
                </c:pt>
                <c:pt idx="53">
                  <c:v>44982.375</c:v>
                </c:pt>
                <c:pt idx="54">
                  <c:v>44983.375</c:v>
                </c:pt>
                <c:pt idx="55">
                  <c:v>44984.375</c:v>
                </c:pt>
                <c:pt idx="56">
                  <c:v>44985.375</c:v>
                </c:pt>
                <c:pt idx="57">
                  <c:v>44986.375</c:v>
                </c:pt>
                <c:pt idx="58">
                  <c:v>44987.375</c:v>
                </c:pt>
                <c:pt idx="59">
                  <c:v>44988.375</c:v>
                </c:pt>
                <c:pt idx="60">
                  <c:v>44989.375</c:v>
                </c:pt>
                <c:pt idx="61">
                  <c:v>44990.375</c:v>
                </c:pt>
                <c:pt idx="62">
                  <c:v>44991.375</c:v>
                </c:pt>
              </c:numCache>
            </c:numRef>
          </c:xVal>
          <c:yVal>
            <c:numRef>
              <c:f>'LaSalleLibrary-PM2.5'!$G$3:$G$65</c:f>
              <c:numCache>
                <c:formatCode>0</c:formatCode>
                <c:ptCount val="63"/>
                <c:pt idx="0">
                  <c:v>30.932979999999997</c:v>
                </c:pt>
                <c:pt idx="1">
                  <c:v>24.156699999999983</c:v>
                </c:pt>
                <c:pt idx="2">
                  <c:v>7</c:v>
                </c:pt>
                <c:pt idx="3">
                  <c:v>10</c:v>
                </c:pt>
                <c:pt idx="4">
                  <c:v>14</c:v>
                </c:pt>
                <c:pt idx="5">
                  <c:v>14</c:v>
                </c:pt>
                <c:pt idx="6">
                  <c:v>20</c:v>
                </c:pt>
                <c:pt idx="7">
                  <c:v>21</c:v>
                </c:pt>
                <c:pt idx="8">
                  <c:v>23</c:v>
                </c:pt>
                <c:pt idx="9">
                  <c:v>23</c:v>
                </c:pt>
                <c:pt idx="10">
                  <c:v>32</c:v>
                </c:pt>
                <c:pt idx="11">
                  <c:v>16</c:v>
                </c:pt>
                <c:pt idx="12">
                  <c:v>1</c:v>
                </c:pt>
                <c:pt idx="13">
                  <c:v>10</c:v>
                </c:pt>
                <c:pt idx="14">
                  <c:v>7</c:v>
                </c:pt>
                <c:pt idx="15">
                  <c:v>27.9</c:v>
                </c:pt>
                <c:pt idx="16">
                  <c:v>15</c:v>
                </c:pt>
                <c:pt idx="17">
                  <c:v>7</c:v>
                </c:pt>
                <c:pt idx="18">
                  <c:v>2</c:v>
                </c:pt>
                <c:pt idx="19">
                  <c:v>9</c:v>
                </c:pt>
                <c:pt idx="20">
                  <c:v>8</c:v>
                </c:pt>
                <c:pt idx="21">
                  <c:v>15</c:v>
                </c:pt>
                <c:pt idx="22">
                  <c:v>16</c:v>
                </c:pt>
                <c:pt idx="23">
                  <c:v>23</c:v>
                </c:pt>
                <c:pt idx="24">
                  <c:v>3</c:v>
                </c:pt>
                <c:pt idx="25">
                  <c:v>5</c:v>
                </c:pt>
                <c:pt idx="26">
                  <c:v>8</c:v>
                </c:pt>
                <c:pt idx="27">
                  <c:v>0</c:v>
                </c:pt>
                <c:pt idx="28">
                  <c:v>0</c:v>
                </c:pt>
                <c:pt idx="29">
                  <c:v>1</c:v>
                </c:pt>
                <c:pt idx="30">
                  <c:v>4</c:v>
                </c:pt>
                <c:pt idx="31">
                  <c:v>8</c:v>
                </c:pt>
                <c:pt idx="32">
                  <c:v>0</c:v>
                </c:pt>
                <c:pt idx="33">
                  <c:v>3</c:v>
                </c:pt>
                <c:pt idx="34">
                  <c:v>11</c:v>
                </c:pt>
                <c:pt idx="35">
                  <c:v>17</c:v>
                </c:pt>
                <c:pt idx="36">
                  <c:v>11</c:v>
                </c:pt>
                <c:pt idx="37">
                  <c:v>13</c:v>
                </c:pt>
                <c:pt idx="38">
                  <c:v>17</c:v>
                </c:pt>
                <c:pt idx="39">
                  <c:v>4</c:v>
                </c:pt>
                <c:pt idx="40">
                  <c:v>3</c:v>
                </c:pt>
                <c:pt idx="41">
                  <c:v>4</c:v>
                </c:pt>
                <c:pt idx="42">
                  <c:v>5</c:v>
                </c:pt>
                <c:pt idx="43">
                  <c:v>4</c:v>
                </c:pt>
                <c:pt idx="44">
                  <c:v>3</c:v>
                </c:pt>
                <c:pt idx="45">
                  <c:v>1</c:v>
                </c:pt>
                <c:pt idx="46">
                  <c:v>0</c:v>
                </c:pt>
                <c:pt idx="47">
                  <c:v>1</c:v>
                </c:pt>
                <c:pt idx="48">
                  <c:v>6</c:v>
                </c:pt>
                <c:pt idx="49">
                  <c:v>13</c:v>
                </c:pt>
                <c:pt idx="50">
                  <c:v>2</c:v>
                </c:pt>
                <c:pt idx="51">
                  <c:v>10</c:v>
                </c:pt>
                <c:pt idx="52">
                  <c:v>6</c:v>
                </c:pt>
                <c:pt idx="53">
                  <c:v>4</c:v>
                </c:pt>
                <c:pt idx="54">
                  <c:v>15</c:v>
                </c:pt>
                <c:pt idx="55">
                  <c:v>18</c:v>
                </c:pt>
                <c:pt idx="56">
                  <c:v>9</c:v>
                </c:pt>
                <c:pt idx="57">
                  <c:v>18</c:v>
                </c:pt>
                <c:pt idx="58">
                  <c:v>16</c:v>
                </c:pt>
                <c:pt idx="59">
                  <c:v>10</c:v>
                </c:pt>
                <c:pt idx="60">
                  <c:v>22</c:v>
                </c:pt>
                <c:pt idx="61">
                  <c:v>24</c:v>
                </c:pt>
                <c:pt idx="62">
                  <c:v>11</c:v>
                </c:pt>
              </c:numCache>
            </c:numRef>
          </c:yVal>
          <c:smooth val="0"/>
          <c:extLst>
            <c:ext xmlns:c16="http://schemas.microsoft.com/office/drawing/2014/chart" uri="{C3380CC4-5D6E-409C-BE32-E72D297353CC}">
              <c16:uniqueId val="{00000000-6A39-4D08-B2B5-3CC71809112E}"/>
            </c:ext>
          </c:extLst>
        </c:ser>
        <c:ser>
          <c:idx val="1"/>
          <c:order val="1"/>
          <c:tx>
            <c:v>milestones</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'LaSalleLibrary-PM2.5'!$J$10:$J$12</c:f>
              <c:numCache>
                <c:formatCode>m/d/yyyy</c:formatCode>
                <c:ptCount val="3"/>
                <c:pt idx="0">
                  <c:v>44937</c:v>
                </c:pt>
                <c:pt idx="1">
                  <c:v>44946</c:v>
                </c:pt>
                <c:pt idx="2">
                  <c:v>44974</c:v>
                </c:pt>
              </c:numCache>
            </c:numRef>
          </c:xVal>
          <c:yVal>
            <c:numRef>
              <c:f>'LaSalleLibrary-PM2.5'!$K$10:$K$12</c:f>
              <c:numCache>
                <c:formatCode>General</c:formatCode>
                <c:ptCount val="3"/>
                <c:pt idx="0">
                  <c:v>0</c:v>
                </c:pt>
                <c:pt idx="1">
                  <c:v>0</c:v>
                </c:pt>
                <c:pt idx="2">
                  <c:v>0</c:v>
                </c:pt>
              </c:numCache>
            </c:numRef>
          </c:yVal>
          <c:smooth val="0"/>
          <c:extLst>
            <c:ext xmlns:c16="http://schemas.microsoft.com/office/drawing/2014/chart" uri="{C3380CC4-5D6E-409C-BE32-E72D297353CC}">
              <c16:uniqueId val="{00000001-6A39-4D08-B2B5-3CC71809112E}"/>
            </c:ext>
          </c:extLst>
        </c:ser>
        <c:dLbls>
          <c:showLegendKey val="0"/>
          <c:showVal val="0"/>
          <c:showCatName val="0"/>
          <c:showSerName val="0"/>
          <c:showPercent val="0"/>
          <c:showBubbleSize val="0"/>
        </c:dLbls>
        <c:axId val="2013724448"/>
        <c:axId val="2013696128"/>
      </c:scatterChart>
      <c:valAx>
        <c:axId val="2013724448"/>
        <c:scaling>
          <c:orientation val="minMax"/>
        </c:scaling>
        <c:delete val="0"/>
        <c:axPos val="b"/>
        <c:majorGridlines>
          <c:spPr>
            <a:ln w="9525" cap="flat" cmpd="sng" algn="ctr">
              <a:solidFill>
                <a:schemeClr val="tx1">
                  <a:lumMod val="15000"/>
                  <a:lumOff val="85000"/>
                </a:schemeClr>
              </a:solidFill>
              <a:round/>
            </a:ln>
            <a:effectLst/>
          </c:spPr>
        </c:majorGridlines>
        <c:numFmt formatCode="m/d/yyyy\ h:mm" sourceLinked="1"/>
        <c:majorTickMark val="none"/>
        <c:minorTickMark val="none"/>
        <c:tickLblPos val="nextTo"/>
        <c:spPr>
          <a:noFill/>
          <a:ln w="9525" cap="flat" cmpd="sng" algn="ctr">
            <a:solidFill>
              <a:schemeClr val="tx1">
                <a:lumMod val="25000"/>
                <a:lumOff val="75000"/>
              </a:schemeClr>
            </a:solidFill>
            <a:round/>
          </a:ln>
          <a:effectLst/>
        </c:spPr>
        <c:txPr>
          <a:bodyPr rot="108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696128"/>
        <c:crosses val="autoZero"/>
        <c:crossBetween val="midCat"/>
      </c:valAx>
      <c:valAx>
        <c:axId val="2013696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7244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0.44456</cdr:x>
      <cdr:y>0.01729</cdr:y>
    </cdr:from>
    <cdr:to>
      <cdr:x>0.44561</cdr:x>
      <cdr:y>0.92363</cdr:y>
    </cdr:to>
    <cdr:cxnSp macro="">
      <cdr:nvCxnSpPr>
        <cdr:cNvPr id="5" name="Straight Connector 4">
          <a:extLst xmlns:a="http://schemas.openxmlformats.org/drawingml/2006/main">
            <a:ext uri="{FF2B5EF4-FFF2-40B4-BE49-F238E27FC236}">
              <a16:creationId xmlns:a16="http://schemas.microsoft.com/office/drawing/2014/main" id="{4366716F-13DC-937D-EAF1-221A4FD8FDE4}"/>
            </a:ext>
          </a:extLst>
        </cdr:cNvPr>
        <cdr:cNvCxnSpPr/>
      </cdr:nvCxnSpPr>
      <cdr:spPr>
        <a:xfrm xmlns:a="http://schemas.openxmlformats.org/drawingml/2006/main" flipH="1" flipV="1">
          <a:off x="3855357" y="108857"/>
          <a:ext cx="9072" cy="5705929"/>
        </a:xfrm>
        <a:prstGeom xmlns:a="http://schemas.openxmlformats.org/drawingml/2006/main" prst="line">
          <a:avLst/>
        </a:prstGeom>
        <a:ln xmlns:a="http://schemas.openxmlformats.org/drawingml/2006/main" w="28575">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0.21234</cdr:x>
      <cdr:y>0.02594</cdr:y>
    </cdr:from>
    <cdr:to>
      <cdr:x>0.21862</cdr:x>
      <cdr:y>0.90346</cdr:y>
    </cdr:to>
    <cdr:cxnSp macro="">
      <cdr:nvCxnSpPr>
        <cdr:cNvPr id="3" name="Straight Connector 2">
          <a:extLst xmlns:a="http://schemas.openxmlformats.org/drawingml/2006/main">
            <a:ext uri="{FF2B5EF4-FFF2-40B4-BE49-F238E27FC236}">
              <a16:creationId xmlns:a16="http://schemas.microsoft.com/office/drawing/2014/main" id="{AF8F2791-3D72-803B-595D-B039C94ACAEB}"/>
            </a:ext>
          </a:extLst>
        </cdr:cNvPr>
        <cdr:cNvCxnSpPr/>
      </cdr:nvCxnSpPr>
      <cdr:spPr>
        <a:xfrm xmlns:a="http://schemas.openxmlformats.org/drawingml/2006/main" flipH="1" flipV="1">
          <a:off x="1841500" y="163286"/>
          <a:ext cx="54428" cy="5524495"/>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0.61715</cdr:x>
      <cdr:y>0.0245</cdr:y>
    </cdr:from>
    <cdr:to>
      <cdr:x>0.61987</cdr:x>
      <cdr:y>0.92017</cdr:y>
    </cdr:to>
    <cdr:cxnSp macro="">
      <cdr:nvCxnSpPr>
        <cdr:cNvPr id="4" name="Straight Connector 3">
          <a:extLst xmlns:a="http://schemas.openxmlformats.org/drawingml/2006/main">
            <a:ext uri="{FF2B5EF4-FFF2-40B4-BE49-F238E27FC236}">
              <a16:creationId xmlns:a16="http://schemas.microsoft.com/office/drawing/2014/main" id="{008E82C4-9A9D-E5A7-F1B5-9670538649AC}"/>
            </a:ext>
          </a:extLst>
        </cdr:cNvPr>
        <cdr:cNvCxnSpPr/>
      </cdr:nvCxnSpPr>
      <cdr:spPr>
        <a:xfrm xmlns:a="http://schemas.openxmlformats.org/drawingml/2006/main" flipH="1" flipV="1">
          <a:off x="5352143" y="154214"/>
          <a:ext cx="23587" cy="5638799"/>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0.31381</cdr:x>
      <cdr:y>0.02305</cdr:y>
    </cdr:from>
    <cdr:to>
      <cdr:x>0.31757</cdr:x>
      <cdr:y>0.91009</cdr:y>
    </cdr:to>
    <cdr:cxnSp macro="">
      <cdr:nvCxnSpPr>
        <cdr:cNvPr id="5" name="Straight Connector 4">
          <a:extLst xmlns:a="http://schemas.openxmlformats.org/drawingml/2006/main">
            <a:ext uri="{FF2B5EF4-FFF2-40B4-BE49-F238E27FC236}">
              <a16:creationId xmlns:a16="http://schemas.microsoft.com/office/drawing/2014/main" id="{CDEFD80D-91F7-A208-26AD-B2DDAB82E4CF}"/>
            </a:ext>
          </a:extLst>
        </cdr:cNvPr>
        <cdr:cNvCxnSpPr/>
      </cdr:nvCxnSpPr>
      <cdr:spPr>
        <a:xfrm xmlns:a="http://schemas.openxmlformats.org/drawingml/2006/main" flipH="1" flipV="1">
          <a:off x="2721428" y="145143"/>
          <a:ext cx="32657" cy="5584370"/>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0.09623</cdr:x>
      <cdr:y>0.78818</cdr:y>
    </cdr:from>
    <cdr:to>
      <cdr:x>0.16213</cdr:x>
      <cdr:y>0.84294</cdr:y>
    </cdr:to>
    <cdr:sp macro="" textlink="">
      <cdr:nvSpPr>
        <cdr:cNvPr id="11" name="Speech Bubble: Rectangle with Corners Rounded 10">
          <a:extLst xmlns:a="http://schemas.openxmlformats.org/drawingml/2006/main">
            <a:ext uri="{FF2B5EF4-FFF2-40B4-BE49-F238E27FC236}">
              <a16:creationId xmlns:a16="http://schemas.microsoft.com/office/drawing/2014/main" id="{009D4881-F970-C0A7-E711-6B176B9C60E1}"/>
            </a:ext>
          </a:extLst>
        </cdr:cNvPr>
        <cdr:cNvSpPr/>
      </cdr:nvSpPr>
      <cdr:spPr>
        <a:xfrm xmlns:a="http://schemas.openxmlformats.org/drawingml/2006/main">
          <a:off x="834571" y="4962071"/>
          <a:ext cx="571500" cy="344715"/>
        </a:xfrm>
        <a:prstGeom xmlns:a="http://schemas.openxmlformats.org/drawingml/2006/main" prst="wedgeRoundRectCallout">
          <a:avLst>
            <a:gd name="adj1" fmla="val 129961"/>
            <a:gd name="adj2" fmla="val 91447"/>
            <a:gd name="adj3" fmla="val 16667"/>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US">
              <a:latin typeface="Arial" panose="020B0604020202020204" pitchFamily="34" charset="0"/>
              <a:cs typeface="Arial" panose="020B0604020202020204" pitchFamily="34" charset="0"/>
            </a:rPr>
            <a:t>Fire</a:t>
          </a:r>
        </a:p>
      </cdr:txBody>
    </cdr:sp>
  </cdr:relSizeAnchor>
  <cdr:relSizeAnchor xmlns:cdr="http://schemas.openxmlformats.org/drawingml/2006/chartDrawing">
    <cdr:from>
      <cdr:x>0.11715</cdr:x>
      <cdr:y>0.05418</cdr:y>
    </cdr:from>
    <cdr:to>
      <cdr:x>0.22552</cdr:x>
      <cdr:y>0.12742</cdr:y>
    </cdr:to>
    <cdr:sp macro="" textlink="">
      <cdr:nvSpPr>
        <cdr:cNvPr id="12" name="Speech Bubble: Rectangle with Corners Rounded 11">
          <a:extLst xmlns:a="http://schemas.openxmlformats.org/drawingml/2006/main">
            <a:ext uri="{FF2B5EF4-FFF2-40B4-BE49-F238E27FC236}">
              <a16:creationId xmlns:a16="http://schemas.microsoft.com/office/drawing/2014/main" id="{680A64C6-7059-55AF-F529-67863629B064}"/>
            </a:ext>
          </a:extLst>
        </cdr:cNvPr>
        <cdr:cNvSpPr/>
      </cdr:nvSpPr>
      <cdr:spPr>
        <a:xfrm xmlns:a="http://schemas.openxmlformats.org/drawingml/2006/main">
          <a:off x="1016000" y="341085"/>
          <a:ext cx="939799" cy="461119"/>
        </a:xfrm>
        <a:prstGeom xmlns:a="http://schemas.openxmlformats.org/drawingml/2006/main" prst="wedgeRoundRectCallout">
          <a:avLst>
            <a:gd name="adj1" fmla="val 129961"/>
            <a:gd name="adj2" fmla="val 91447"/>
            <a:gd name="adj3" fmla="val 16667"/>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wrap="square">
          <a:sp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atin typeface="Arial" panose="020B0604020202020204" pitchFamily="34" charset="0"/>
              <a:cs typeface="Arial" panose="020B0604020202020204" pitchFamily="34" charset="0"/>
            </a:rPr>
            <a:t>Phosphate Start-up</a:t>
          </a:r>
        </a:p>
      </cdr:txBody>
    </cdr:sp>
  </cdr:relSizeAnchor>
  <cdr:relSizeAnchor xmlns:cdr="http://schemas.openxmlformats.org/drawingml/2006/chartDrawing">
    <cdr:from>
      <cdr:x>0.42113</cdr:x>
      <cdr:y>0.07579</cdr:y>
    </cdr:from>
    <cdr:to>
      <cdr:x>0.5295</cdr:x>
      <cdr:y>0.14904</cdr:y>
    </cdr:to>
    <cdr:sp macro="" textlink="">
      <cdr:nvSpPr>
        <cdr:cNvPr id="13" name="Speech Bubble: Rectangle with Corners Rounded 12">
          <a:extLst xmlns:a="http://schemas.openxmlformats.org/drawingml/2006/main">
            <a:ext uri="{FF2B5EF4-FFF2-40B4-BE49-F238E27FC236}">
              <a16:creationId xmlns:a16="http://schemas.microsoft.com/office/drawing/2014/main" id="{50BA444A-604B-6478-1490-79F7972A0C2A}"/>
            </a:ext>
          </a:extLst>
        </cdr:cNvPr>
        <cdr:cNvSpPr/>
      </cdr:nvSpPr>
      <cdr:spPr>
        <a:xfrm xmlns:a="http://schemas.openxmlformats.org/drawingml/2006/main">
          <a:off x="3652157" y="477157"/>
          <a:ext cx="939799" cy="461119"/>
        </a:xfrm>
        <a:prstGeom xmlns:a="http://schemas.openxmlformats.org/drawingml/2006/main" prst="wedgeRoundRectCallout">
          <a:avLst>
            <a:gd name="adj1" fmla="val 129961"/>
            <a:gd name="adj2" fmla="val 91447"/>
            <a:gd name="adj3" fmla="val 16667"/>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wrap="square">
          <a:sp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latin typeface="Arial" panose="020B0604020202020204" pitchFamily="34" charset="0"/>
              <a:cs typeface="Arial" panose="020B0604020202020204" pitchFamily="34" charset="0"/>
            </a:rPr>
            <a:t>Catalyst Start-up</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4/16/2023</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4/16/2023</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dirty="0"/>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
        <p:nvSpPr>
          <p:cNvPr id="4" name="Date Placeholder 3"/>
          <p:cNvSpPr>
            <a:spLocks noGrp="1"/>
          </p:cNvSpPr>
          <p:nvPr>
            <p:ph type="dt" sz="half" idx="10"/>
          </p:nvPr>
        </p:nvSpPr>
        <p:spPr/>
        <p:txBody>
          <a:bodyPr/>
          <a:lstStyle/>
          <a:p>
            <a:fld id="{6DD1B487-36FD-4CED-B07A-1A81FC6540B1}" type="datetime1">
              <a:rPr lang="en-US" smtClean="0"/>
              <a:pPr/>
              <a:t>4/16/2023</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
        <p:nvSpPr>
          <p:cNvPr id="5" name="Date Placeholder 4"/>
          <p:cNvSpPr>
            <a:spLocks noGrp="1"/>
          </p:cNvSpPr>
          <p:nvPr>
            <p:ph type="dt" sz="half" idx="10"/>
          </p:nvPr>
        </p:nvSpPr>
        <p:spPr/>
        <p:txBody>
          <a:bodyPr/>
          <a:lstStyle/>
          <a:p>
            <a:fld id="{93A66BA0-BF77-43AC-894A-20AD8220B887}" type="datetime1">
              <a:rPr lang="en-US" smtClean="0"/>
              <a:pPr/>
              <a:t>4/16/2023</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4/16/2023</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dirty="0"/>
          </a:p>
        </p:txBody>
      </p:sp>
      <p:sp>
        <p:nvSpPr>
          <p:cNvPr id="3" name="Date Placeholder 2"/>
          <p:cNvSpPr>
            <a:spLocks noGrp="1"/>
          </p:cNvSpPr>
          <p:nvPr>
            <p:ph type="dt" sz="half" idx="10"/>
          </p:nvPr>
        </p:nvSpPr>
        <p:spPr/>
        <p:txBody>
          <a:bodyPr/>
          <a:lstStyle/>
          <a:p>
            <a:fld id="{9386AC23-C97B-41FB-9B89-C7FE0FB631CA}" type="datetime1">
              <a:rPr lang="en-US" smtClean="0"/>
              <a:pPr/>
              <a:t>4/16/2023</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dirty="0"/>
          </a:p>
        </p:txBody>
      </p:sp>
      <p:sp>
        <p:nvSpPr>
          <p:cNvPr id="2" name="Date Placeholder 1"/>
          <p:cNvSpPr>
            <a:spLocks noGrp="1"/>
          </p:cNvSpPr>
          <p:nvPr>
            <p:ph type="dt" sz="half" idx="10"/>
          </p:nvPr>
        </p:nvSpPr>
        <p:spPr/>
        <p:txBody>
          <a:bodyPr/>
          <a:lstStyle/>
          <a:p>
            <a:fld id="{C81B9673-AC7F-4F1F-84E4-F0E5EAAE106D}" type="datetime1">
              <a:rPr lang="en-US" smtClean="0"/>
              <a:pPr/>
              <a:t>4/16/2023</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
        <p:nvSpPr>
          <p:cNvPr id="5" name="Date Placeholder 4"/>
          <p:cNvSpPr>
            <a:spLocks noGrp="1"/>
          </p:cNvSpPr>
          <p:nvPr>
            <p:ph type="dt" sz="half" idx="10"/>
          </p:nvPr>
        </p:nvSpPr>
        <p:spPr/>
        <p:txBody>
          <a:bodyPr/>
          <a:lstStyle/>
          <a:p>
            <a:fld id="{BA2A3310-D664-4933-9402-AB5DB0887727}" type="datetime1">
              <a:rPr lang="en-US" smtClean="0"/>
              <a:pPr/>
              <a:t>4/16/2023</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
        <p:nvSpPr>
          <p:cNvPr id="5" name="Date Placeholder 4"/>
          <p:cNvSpPr>
            <a:spLocks noGrp="1"/>
          </p:cNvSpPr>
          <p:nvPr>
            <p:ph type="dt" sz="half" idx="10"/>
          </p:nvPr>
        </p:nvSpPr>
        <p:spPr/>
        <p:txBody>
          <a:bodyPr/>
          <a:lstStyle/>
          <a:p>
            <a:fld id="{E1447A63-5E3D-469C-A0D1-119323F4F95E}" type="datetime1">
              <a:rPr lang="en-US" smtClean="0"/>
              <a:pPr/>
              <a:t>4/16/2023</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
        <p:nvSpPr>
          <p:cNvPr id="4" name="Date Placeholder 3"/>
          <p:cNvSpPr>
            <a:spLocks noGrp="1"/>
          </p:cNvSpPr>
          <p:nvPr>
            <p:ph type="dt" sz="half" idx="10"/>
          </p:nvPr>
        </p:nvSpPr>
        <p:spPr/>
        <p:txBody>
          <a:bodyPr/>
          <a:lstStyle/>
          <a:p>
            <a:fld id="{C9B55A74-0919-413E-865C-E0E8D1722ED7}" type="datetime1">
              <a:rPr lang="en-US" smtClean="0"/>
              <a:pPr/>
              <a:t>4/16/2023</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
        <p:nvSpPr>
          <p:cNvPr id="4" name="Date Placeholder 3"/>
          <p:cNvSpPr>
            <a:spLocks noGrp="1"/>
          </p:cNvSpPr>
          <p:nvPr>
            <p:ph type="dt" sz="half" idx="10"/>
          </p:nvPr>
        </p:nvSpPr>
        <p:spPr/>
        <p:txBody>
          <a:bodyPr/>
          <a:lstStyle/>
          <a:p>
            <a:fld id="{25BFE46A-5893-4F80-829A-F37AF8AAC03B}" type="datetime1">
              <a:rPr lang="en-US" smtClean="0"/>
              <a:pPr/>
              <a:t>4/16/2023</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4/16/2023</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dirty="0"/>
              <a:t>Add a footer</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maps/d/edit?mid=1CUbb7alnqDt-Ca04jVlHOSl8S2YV_IL6&amp;usp=sharing"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777" y="2087199"/>
            <a:ext cx="4846320" cy="2387600"/>
          </a:xfrm>
        </p:spPr>
        <p:txBody>
          <a:bodyPr>
            <a:normAutofit fontScale="90000"/>
          </a:bodyPr>
          <a:lstStyle/>
          <a:p>
            <a:r>
              <a:rPr lang="en-US" dirty="0"/>
              <a:t>Draft Letter to EPA and IEPA to Perform Further Testing</a:t>
            </a:r>
          </a:p>
        </p:txBody>
      </p:sp>
      <p:sp>
        <p:nvSpPr>
          <p:cNvPr id="3" name="Subtitle 2"/>
          <p:cNvSpPr>
            <a:spLocks noGrp="1"/>
          </p:cNvSpPr>
          <p:nvPr>
            <p:ph type="subTitle" idx="1"/>
          </p:nvPr>
        </p:nvSpPr>
        <p:spPr>
          <a:xfrm>
            <a:off x="1674891" y="4988459"/>
            <a:ext cx="4923206" cy="841491"/>
          </a:xfrm>
        </p:spPr>
        <p:txBody>
          <a:bodyPr>
            <a:normAutofit fontScale="85000" lnSpcReduction="10000"/>
          </a:bodyPr>
          <a:lstStyle/>
          <a:p>
            <a:r>
              <a:rPr lang="en-US" dirty="0"/>
              <a:t>Denise Trabbic-Pointer, CHMM Emeritus  </a:t>
            </a:r>
          </a:p>
          <a:p>
            <a:r>
              <a:rPr lang="en-US" dirty="0"/>
              <a:t>Sierra Club - Michigan Chapter</a:t>
            </a:r>
          </a:p>
          <a:p>
            <a:r>
              <a:rPr lang="en-US" dirty="0"/>
              <a:t>Volunteer: Toxics and Remediation Specialist</a:t>
            </a:r>
          </a:p>
          <a:p>
            <a:r>
              <a:rPr lang="en-US" b="1" dirty="0">
                <a:solidFill>
                  <a:srgbClr val="FF0000"/>
                </a:solidFill>
              </a:rPr>
              <a:t>With assistance from Sonya </a:t>
            </a:r>
            <a:r>
              <a:rPr lang="en-US" b="1" dirty="0" err="1">
                <a:solidFill>
                  <a:srgbClr val="FF0000"/>
                </a:solidFill>
              </a:rPr>
              <a:t>Lunder</a:t>
            </a:r>
            <a:r>
              <a:rPr lang="en-US" b="1" dirty="0">
                <a:solidFill>
                  <a:srgbClr val="FF0000"/>
                </a:solidFill>
              </a:rPr>
              <a:t>, Senior Toxics Advisor</a:t>
            </a:r>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fr-FR" sz="2800" dirty="0"/>
              <a:t>Key Points to </a:t>
            </a:r>
            <a:r>
              <a:rPr lang="en-US" sz="2800" dirty="0"/>
              <a:t>Make</a:t>
            </a:r>
            <a:r>
              <a:rPr lang="fr-FR" sz="2800" dirty="0"/>
              <a:t> to IEPA to Support </a:t>
            </a:r>
            <a:r>
              <a:rPr lang="fr-FR" sz="2800" dirty="0" err="1"/>
              <a:t>Further</a:t>
            </a:r>
            <a:r>
              <a:rPr lang="fr-FR" sz="2800" dirty="0"/>
              <a:t> </a:t>
            </a:r>
            <a:r>
              <a:rPr lang="fr-FR" sz="2800" dirty="0" err="1"/>
              <a:t>Testing</a:t>
            </a:r>
            <a:endParaRPr lang="en-US" sz="2800" dirty="0"/>
          </a:p>
        </p:txBody>
      </p:sp>
      <p:sp>
        <p:nvSpPr>
          <p:cNvPr id="3" name="Content Placeholder 2">
            <a:extLst>
              <a:ext uri="{FF2B5EF4-FFF2-40B4-BE49-F238E27FC236}">
                <a16:creationId xmlns:a16="http://schemas.microsoft.com/office/drawing/2014/main" id="{4786A43E-CDB1-AC53-F268-27B789A2260D}"/>
              </a:ext>
            </a:extLst>
          </p:cNvPr>
          <p:cNvSpPr>
            <a:spLocks noGrp="1"/>
          </p:cNvSpPr>
          <p:nvPr>
            <p:ph sz="half" idx="1"/>
          </p:nvPr>
        </p:nvSpPr>
        <p:spPr/>
        <p:txBody>
          <a:bodyPr>
            <a:normAutofit fontScale="92500" lnSpcReduction="20000"/>
          </a:bodyPr>
          <a:lstStyle/>
          <a:p>
            <a:pPr marL="0" indent="0">
              <a:buNone/>
            </a:pPr>
            <a:r>
              <a:rPr lang="en-US" sz="1800" u="sng" dirty="0"/>
              <a:t>IEPA Points in Their Letter</a:t>
            </a:r>
          </a:p>
          <a:p>
            <a:pPr>
              <a:spcBef>
                <a:spcPts val="1200"/>
              </a:spcBef>
            </a:pPr>
            <a:r>
              <a:rPr lang="en-US" sz="1800" dirty="0"/>
              <a:t>Brownfield Engineering results show no exceedances of regulatory standards offsite</a:t>
            </a:r>
          </a:p>
          <a:p>
            <a:pPr>
              <a:spcBef>
                <a:spcPts val="1200"/>
              </a:spcBef>
            </a:pPr>
            <a:endParaRPr lang="en-US" sz="1800" dirty="0"/>
          </a:p>
          <a:p>
            <a:pPr>
              <a:spcBef>
                <a:spcPts val="1200"/>
              </a:spcBef>
              <a:spcAft>
                <a:spcPts val="600"/>
              </a:spcAft>
            </a:pPr>
            <a:r>
              <a:rPr lang="en-US" sz="1800" dirty="0"/>
              <a:t>Off-site sampling did not indicate water quality violations related to the fire </a:t>
            </a:r>
          </a:p>
          <a:p>
            <a:pPr>
              <a:spcBef>
                <a:spcPts val="1200"/>
              </a:spcBef>
              <a:spcAft>
                <a:spcPts val="600"/>
              </a:spcAft>
            </a:pPr>
            <a:r>
              <a:rPr lang="en-US" sz="1800" dirty="0"/>
              <a:t>IDPH issued health interpretive letters to residents where wipe samples collected</a:t>
            </a:r>
          </a:p>
          <a:p>
            <a:pPr>
              <a:spcBef>
                <a:spcPts val="1200"/>
              </a:spcBef>
              <a:spcAft>
                <a:spcPts val="1200"/>
              </a:spcAft>
            </a:pPr>
            <a:r>
              <a:rPr lang="en-US" sz="1800" dirty="0"/>
              <a:t>Air monitoring by USEPA did not detect any substances at levels of concern</a:t>
            </a:r>
          </a:p>
          <a:p>
            <a:pPr>
              <a:spcBef>
                <a:spcPts val="1200"/>
              </a:spcBef>
              <a:spcAft>
                <a:spcPts val="1200"/>
              </a:spcAft>
            </a:pPr>
            <a:r>
              <a:rPr lang="en-US" sz="1800" dirty="0"/>
              <a:t>IEPA cannot speak to 3</a:t>
            </a:r>
            <a:r>
              <a:rPr lang="en-US" sz="1800" baseline="30000" dirty="0"/>
              <a:t>rd</a:t>
            </a:r>
            <a:r>
              <a:rPr lang="en-US" sz="1800" dirty="0"/>
              <a:t> party results from furnace filters</a:t>
            </a:r>
          </a:p>
          <a:p>
            <a:endParaRPr lang="en-US" sz="1800" dirty="0"/>
          </a:p>
        </p:txBody>
      </p:sp>
      <p:sp>
        <p:nvSpPr>
          <p:cNvPr id="8" name="Content Placeholder 7">
            <a:extLst>
              <a:ext uri="{FF2B5EF4-FFF2-40B4-BE49-F238E27FC236}">
                <a16:creationId xmlns:a16="http://schemas.microsoft.com/office/drawing/2014/main" id="{84B97437-4AF5-C654-CBF8-FA460B759969}"/>
              </a:ext>
            </a:extLst>
          </p:cNvPr>
          <p:cNvSpPr>
            <a:spLocks noGrp="1"/>
          </p:cNvSpPr>
          <p:nvPr>
            <p:ph sz="half" idx="2"/>
          </p:nvPr>
        </p:nvSpPr>
        <p:spPr/>
        <p:txBody>
          <a:bodyPr>
            <a:normAutofit fontScale="92500" lnSpcReduction="20000"/>
          </a:bodyPr>
          <a:lstStyle/>
          <a:p>
            <a:pPr marL="0" indent="0">
              <a:buNone/>
            </a:pPr>
            <a:r>
              <a:rPr lang="en-US" sz="1800" u="sng" dirty="0"/>
              <a:t>Our Counter Argument</a:t>
            </a:r>
          </a:p>
          <a:p>
            <a:r>
              <a:rPr lang="en-US" sz="1800" dirty="0"/>
              <a:t>Brownfield may be miss-using criteria that was developed for the M&amp;H superfund site. Matthiessen Playground Mn levels are very near (only 40 Kg below) criteria.</a:t>
            </a:r>
          </a:p>
          <a:p>
            <a:pPr>
              <a:spcAft>
                <a:spcPts val="600"/>
              </a:spcAft>
            </a:pPr>
            <a:r>
              <a:rPr lang="en-US" sz="1800" dirty="0"/>
              <a:t>Magnesium levels were slightly higher downriver from Carus. Metals would sink</a:t>
            </a:r>
          </a:p>
          <a:p>
            <a:pPr>
              <a:spcAft>
                <a:spcPts val="600"/>
              </a:spcAft>
            </a:pPr>
            <a:r>
              <a:rPr lang="en-US" sz="1800" dirty="0"/>
              <a:t>The impacted residents report that they did not receive anything from IDPH</a:t>
            </a:r>
          </a:p>
          <a:p>
            <a:pPr>
              <a:spcAft>
                <a:spcPts val="600"/>
              </a:spcAft>
            </a:pPr>
            <a:r>
              <a:rPr lang="en-US" sz="1800" dirty="0"/>
              <a:t>EPA data was not continuous, they used an OSHA standard for comparison. We do not think this is appropriate. See next slides.</a:t>
            </a:r>
          </a:p>
          <a:p>
            <a:r>
              <a:rPr lang="en-US" sz="1800" dirty="0"/>
              <a:t>The furnace filter results, 1) showed that additional metals were in the particulate from the fire and 2) the results from the 17 filters, in conjunction with the Library PM2.5, supports this premise and shows that Carus is a daily contributor to PM2.5</a:t>
            </a:r>
          </a:p>
        </p:txBody>
      </p:sp>
      <p:sp>
        <p:nvSpPr>
          <p:cNvPr id="4" name="Slide Number Placeholder 3"/>
          <p:cNvSpPr>
            <a:spLocks noGrp="1"/>
          </p:cNvSpPr>
          <p:nvPr>
            <p:ph type="sldNum" sz="quarter" idx="12"/>
          </p:nvPr>
        </p:nvSpPr>
        <p:spPr/>
        <p:txBody>
          <a:bodyPr anchor="ctr">
            <a:normAutofit/>
          </a:bodyPr>
          <a:lstStyle/>
          <a:p>
            <a:pPr>
              <a:lnSpc>
                <a:spcPct val="90000"/>
              </a:lnSpc>
              <a:spcAft>
                <a:spcPts val="600"/>
              </a:spcAft>
            </a:pPr>
            <a:fld id="{9CD8D479-8942-46E8-A226-A4E01F7A105C}" type="slidenum">
              <a:rPr lang="en-US" sz="1000" smtClean="0"/>
              <a:pPr>
                <a:lnSpc>
                  <a:spcPct val="90000"/>
                </a:lnSpc>
                <a:spcAft>
                  <a:spcPts val="600"/>
                </a:spcAft>
              </a:pPr>
              <a:t>2</a:t>
            </a:fld>
            <a:endParaRPr lang="en-US" sz="1000" dirty="0"/>
          </a:p>
        </p:txBody>
      </p:sp>
      <p:sp>
        <p:nvSpPr>
          <p:cNvPr id="5" name="Date Placeholder 4"/>
          <p:cNvSpPr>
            <a:spLocks noGrp="1"/>
          </p:cNvSpPr>
          <p:nvPr>
            <p:ph type="dt" sz="half" idx="10"/>
          </p:nvPr>
        </p:nvSpPr>
        <p:spPr/>
        <p:txBody>
          <a:bodyPr anchor="ctr">
            <a:normAutofit/>
          </a:bodyPr>
          <a:lstStyle/>
          <a:p>
            <a:pPr>
              <a:lnSpc>
                <a:spcPct val="90000"/>
              </a:lnSpc>
              <a:spcAft>
                <a:spcPts val="600"/>
              </a:spcAft>
            </a:pPr>
            <a:fld id="{6DD1B487-36FD-4CED-B07A-1A81FC6540B1}" type="datetime1">
              <a:rPr lang="en-US" sz="1000" smtClean="0"/>
              <a:pPr>
                <a:lnSpc>
                  <a:spcPct val="90000"/>
                </a:lnSpc>
                <a:spcAft>
                  <a:spcPts val="600"/>
                </a:spcAft>
              </a:pPr>
              <a:t>4/16/2023</a:t>
            </a:fld>
            <a:endParaRPr lang="en-US" sz="1000" dirty="0"/>
          </a:p>
        </p:txBody>
      </p:sp>
      <p:sp>
        <p:nvSpPr>
          <p:cNvPr id="6" name="Footer Placeholder 5"/>
          <p:cNvSpPr>
            <a:spLocks noGrp="1"/>
          </p:cNvSpPr>
          <p:nvPr>
            <p:ph type="ftr" sz="quarter" idx="11"/>
          </p:nvPr>
        </p:nvSpPr>
        <p:spPr/>
        <p:txBody>
          <a:bodyPr anchor="ctr">
            <a:normAutofit/>
          </a:bodyPr>
          <a:lstStyle/>
          <a:p>
            <a:pPr>
              <a:lnSpc>
                <a:spcPct val="90000"/>
              </a:lnSpc>
              <a:spcAft>
                <a:spcPts val="600"/>
              </a:spcAft>
            </a:pPr>
            <a:r>
              <a:rPr lang="en-US" sz="1000" dirty="0"/>
              <a:t>Add a footer</a:t>
            </a:r>
          </a:p>
        </p:txBody>
      </p:sp>
    </p:spTree>
    <p:extLst>
      <p:ext uri="{BB962C8B-B14F-4D97-AF65-F5344CB8AC3E}">
        <p14:creationId xmlns:p14="http://schemas.microsoft.com/office/powerpoint/2010/main" val="81712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36A24-BE0D-07AB-52BC-E22F98191D60}"/>
              </a:ext>
            </a:extLst>
          </p:cNvPr>
          <p:cNvSpPr>
            <a:spLocks noGrp="1"/>
          </p:cNvSpPr>
          <p:nvPr>
            <p:ph type="title"/>
          </p:nvPr>
        </p:nvSpPr>
        <p:spPr/>
        <p:txBody>
          <a:bodyPr/>
          <a:lstStyle/>
          <a:p>
            <a:r>
              <a:rPr lang="en-US" dirty="0"/>
              <a:t>LaSalle Public Library Data</a:t>
            </a:r>
          </a:p>
        </p:txBody>
      </p:sp>
      <p:sp>
        <p:nvSpPr>
          <p:cNvPr id="3" name="Text Placeholder 2">
            <a:extLst>
              <a:ext uri="{FF2B5EF4-FFF2-40B4-BE49-F238E27FC236}">
                <a16:creationId xmlns:a16="http://schemas.microsoft.com/office/drawing/2014/main" id="{548AE162-0C38-DB85-616F-19106258D133}"/>
              </a:ext>
            </a:extLst>
          </p:cNvPr>
          <p:cNvSpPr>
            <a:spLocks noGrp="1"/>
          </p:cNvSpPr>
          <p:nvPr>
            <p:ph type="body" idx="1"/>
          </p:nvPr>
        </p:nvSpPr>
        <p:spPr/>
        <p:txBody>
          <a:bodyPr>
            <a:normAutofit fontScale="92500"/>
          </a:bodyPr>
          <a:lstStyle/>
          <a:p>
            <a:r>
              <a:rPr lang="en-US" dirty="0"/>
              <a:t>Recognition and thanks to them for providing the data</a:t>
            </a:r>
          </a:p>
        </p:txBody>
      </p:sp>
    </p:spTree>
    <p:extLst>
      <p:ext uri="{BB962C8B-B14F-4D97-AF65-F5344CB8AC3E}">
        <p14:creationId xmlns:p14="http://schemas.microsoft.com/office/powerpoint/2010/main" val="129345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FB762-A493-21C9-9289-569C80D31691}"/>
              </a:ext>
            </a:extLst>
          </p:cNvPr>
          <p:cNvSpPr>
            <a:spLocks noGrp="1"/>
          </p:cNvSpPr>
          <p:nvPr>
            <p:ph type="sldNum" sz="quarter" idx="12"/>
          </p:nvPr>
        </p:nvSpPr>
        <p:spPr/>
        <p:txBody>
          <a:bodyPr/>
          <a:lstStyle/>
          <a:p>
            <a:fld id="{9CD8D479-8942-46E8-A226-A4E01F7A105C}" type="slidenum">
              <a:rPr lang="en-US" smtClean="0"/>
              <a:t>4</a:t>
            </a:fld>
            <a:endParaRPr lang="en-US"/>
          </a:p>
        </p:txBody>
      </p:sp>
      <p:sp>
        <p:nvSpPr>
          <p:cNvPr id="3" name="Date Placeholder 2">
            <a:extLst>
              <a:ext uri="{FF2B5EF4-FFF2-40B4-BE49-F238E27FC236}">
                <a16:creationId xmlns:a16="http://schemas.microsoft.com/office/drawing/2014/main" id="{127BFA02-B48D-F54F-C476-2F64BE3187C8}"/>
              </a:ext>
            </a:extLst>
          </p:cNvPr>
          <p:cNvSpPr>
            <a:spLocks noGrp="1"/>
          </p:cNvSpPr>
          <p:nvPr>
            <p:ph type="dt" sz="half" idx="10"/>
          </p:nvPr>
        </p:nvSpPr>
        <p:spPr/>
        <p:txBody>
          <a:bodyPr/>
          <a:lstStyle/>
          <a:p>
            <a:fld id="{C81B9673-AC7F-4F1F-84E4-F0E5EAAE106D}" type="datetime1">
              <a:rPr lang="en-US" smtClean="0"/>
              <a:pPr/>
              <a:t>4/16/2023</a:t>
            </a:fld>
            <a:endParaRPr lang="en-US" dirty="0"/>
          </a:p>
        </p:txBody>
      </p:sp>
      <p:sp>
        <p:nvSpPr>
          <p:cNvPr id="4" name="Footer Placeholder 3">
            <a:extLst>
              <a:ext uri="{FF2B5EF4-FFF2-40B4-BE49-F238E27FC236}">
                <a16:creationId xmlns:a16="http://schemas.microsoft.com/office/drawing/2014/main" id="{D78995D0-5EA8-6F40-8C93-4B973EA9A04C}"/>
              </a:ext>
            </a:extLst>
          </p:cNvPr>
          <p:cNvSpPr>
            <a:spLocks noGrp="1"/>
          </p:cNvSpPr>
          <p:nvPr>
            <p:ph type="ftr" sz="quarter" idx="11"/>
          </p:nvPr>
        </p:nvSpPr>
        <p:spPr/>
        <p:txBody>
          <a:bodyPr/>
          <a:lstStyle/>
          <a:p>
            <a:r>
              <a:rPr lang="en-US"/>
              <a:t>Add a footer</a:t>
            </a:r>
            <a:endParaRPr lang="en-US" dirty="0"/>
          </a:p>
        </p:txBody>
      </p:sp>
      <p:pic>
        <p:nvPicPr>
          <p:cNvPr id="5" name="Picture 4">
            <a:extLst>
              <a:ext uri="{FF2B5EF4-FFF2-40B4-BE49-F238E27FC236}">
                <a16:creationId xmlns:a16="http://schemas.microsoft.com/office/drawing/2014/main" id="{8F2CD127-82C5-11CA-BB5E-E31EFFFA93C6}"/>
              </a:ext>
            </a:extLst>
          </p:cNvPr>
          <p:cNvPicPr>
            <a:picLocks noChangeAspect="1"/>
          </p:cNvPicPr>
          <p:nvPr/>
        </p:nvPicPr>
        <p:blipFill>
          <a:blip r:embed="rId2"/>
          <a:stretch>
            <a:fillRect/>
          </a:stretch>
        </p:blipFill>
        <p:spPr>
          <a:xfrm>
            <a:off x="558405" y="611522"/>
            <a:ext cx="11075190" cy="5919906"/>
          </a:xfrm>
          <a:prstGeom prst="rect">
            <a:avLst/>
          </a:prstGeom>
        </p:spPr>
      </p:pic>
      <p:cxnSp>
        <p:nvCxnSpPr>
          <p:cNvPr id="7" name="Straight Connector 6">
            <a:extLst>
              <a:ext uri="{FF2B5EF4-FFF2-40B4-BE49-F238E27FC236}">
                <a16:creationId xmlns:a16="http://schemas.microsoft.com/office/drawing/2014/main" id="{E0891774-49FF-D21C-9901-23270243A0E7}"/>
              </a:ext>
            </a:extLst>
          </p:cNvPr>
          <p:cNvCxnSpPr>
            <a:cxnSpLocks/>
          </p:cNvCxnSpPr>
          <p:nvPr/>
        </p:nvCxnSpPr>
        <p:spPr>
          <a:xfrm flipV="1">
            <a:off x="2172829" y="724277"/>
            <a:ext cx="0" cy="5260063"/>
          </a:xfrm>
          <a:prstGeom prst="line">
            <a:avLst/>
          </a:prstGeom>
          <a:ln w="349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70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4D895A-4535-E8EB-556A-12DCE9404B76}"/>
              </a:ext>
            </a:extLst>
          </p:cNvPr>
          <p:cNvSpPr>
            <a:spLocks noGrp="1"/>
          </p:cNvSpPr>
          <p:nvPr>
            <p:ph type="sldNum" sz="quarter" idx="12"/>
          </p:nvPr>
        </p:nvSpPr>
        <p:spPr/>
        <p:txBody>
          <a:bodyPr/>
          <a:lstStyle/>
          <a:p>
            <a:fld id="{9CD8D479-8942-46E8-A226-A4E01F7A105C}" type="slidenum">
              <a:rPr lang="en-US" smtClean="0"/>
              <a:t>5</a:t>
            </a:fld>
            <a:endParaRPr lang="en-US"/>
          </a:p>
        </p:txBody>
      </p:sp>
      <p:sp>
        <p:nvSpPr>
          <p:cNvPr id="3" name="Date Placeholder 2">
            <a:extLst>
              <a:ext uri="{FF2B5EF4-FFF2-40B4-BE49-F238E27FC236}">
                <a16:creationId xmlns:a16="http://schemas.microsoft.com/office/drawing/2014/main" id="{E47E607C-1761-C591-892B-609026A92FF6}"/>
              </a:ext>
            </a:extLst>
          </p:cNvPr>
          <p:cNvSpPr>
            <a:spLocks noGrp="1"/>
          </p:cNvSpPr>
          <p:nvPr>
            <p:ph type="dt" sz="half" idx="10"/>
          </p:nvPr>
        </p:nvSpPr>
        <p:spPr/>
        <p:txBody>
          <a:bodyPr/>
          <a:lstStyle/>
          <a:p>
            <a:fld id="{C81B9673-AC7F-4F1F-84E4-F0E5EAAE106D}" type="datetime1">
              <a:rPr lang="en-US" smtClean="0"/>
              <a:pPr/>
              <a:t>4/17/2023</a:t>
            </a:fld>
            <a:endParaRPr lang="en-US" dirty="0"/>
          </a:p>
        </p:txBody>
      </p:sp>
      <p:sp>
        <p:nvSpPr>
          <p:cNvPr id="4" name="Footer Placeholder 3">
            <a:extLst>
              <a:ext uri="{FF2B5EF4-FFF2-40B4-BE49-F238E27FC236}">
                <a16:creationId xmlns:a16="http://schemas.microsoft.com/office/drawing/2014/main" id="{6C6456AA-9B90-3969-FF63-0136AF183F5B}"/>
              </a:ext>
            </a:extLst>
          </p:cNvPr>
          <p:cNvSpPr>
            <a:spLocks noGrp="1"/>
          </p:cNvSpPr>
          <p:nvPr>
            <p:ph type="ftr" sz="quarter" idx="11"/>
          </p:nvPr>
        </p:nvSpPr>
        <p:spPr/>
        <p:txBody>
          <a:bodyPr/>
          <a:lstStyle/>
          <a:p>
            <a:r>
              <a:rPr lang="en-US"/>
              <a:t>Add a footer</a:t>
            </a:r>
            <a:endParaRPr lang="en-US" dirty="0"/>
          </a:p>
        </p:txBody>
      </p:sp>
      <p:graphicFrame>
        <p:nvGraphicFramePr>
          <p:cNvPr id="5" name="Chart 4">
            <a:extLst>
              <a:ext uri="{FF2B5EF4-FFF2-40B4-BE49-F238E27FC236}">
                <a16:creationId xmlns:a16="http://schemas.microsoft.com/office/drawing/2014/main" id="{B7BFE938-53ED-3F73-1816-5AB904FF6E10}"/>
              </a:ext>
            </a:extLst>
          </p:cNvPr>
          <p:cNvGraphicFramePr>
            <a:graphicFrameLocks noGrp="1"/>
          </p:cNvGraphicFramePr>
          <p:nvPr>
            <p:extLst>
              <p:ext uri="{D42A27DB-BD31-4B8C-83A1-F6EECF244321}">
                <p14:modId xmlns:p14="http://schemas.microsoft.com/office/powerpoint/2010/main" val="4128479434"/>
              </p:ext>
            </p:extLst>
          </p:nvPr>
        </p:nvGraphicFramePr>
        <p:xfrm>
          <a:off x="863574" y="281214"/>
          <a:ext cx="8672286" cy="629557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D5879D8E-4FC3-1053-23E2-0A52FF7270A8}"/>
              </a:ext>
            </a:extLst>
          </p:cNvPr>
          <p:cNvSpPr txBox="1"/>
          <p:nvPr/>
        </p:nvSpPr>
        <p:spPr>
          <a:xfrm>
            <a:off x="9116837" y="823865"/>
            <a:ext cx="2534970" cy="4979406"/>
          </a:xfrm>
          <a:prstGeom prst="rect">
            <a:avLst/>
          </a:prstGeom>
          <a:noFill/>
        </p:spPr>
        <p:txBody>
          <a:bodyPr wrap="square" rtlCol="0" anchor="ctr">
            <a:noAutofit/>
          </a:bodyPr>
          <a:lstStyle/>
          <a:p>
            <a:r>
              <a:rPr lang="en-US" dirty="0"/>
              <a:t>A closer look at PM2.5 emissions before, during the fire, and after.</a:t>
            </a:r>
          </a:p>
        </p:txBody>
      </p:sp>
    </p:spTree>
    <p:extLst>
      <p:ext uri="{BB962C8B-B14F-4D97-AF65-F5344CB8AC3E}">
        <p14:creationId xmlns:p14="http://schemas.microsoft.com/office/powerpoint/2010/main" val="240718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2AAD61-853D-1028-BCCA-E4726EE03F96}"/>
              </a:ext>
            </a:extLst>
          </p:cNvPr>
          <p:cNvSpPr>
            <a:spLocks noGrp="1"/>
          </p:cNvSpPr>
          <p:nvPr>
            <p:ph type="sldNum" sz="quarter" idx="12"/>
          </p:nvPr>
        </p:nvSpPr>
        <p:spPr/>
        <p:txBody>
          <a:bodyPr/>
          <a:lstStyle/>
          <a:p>
            <a:fld id="{9CD8D479-8942-46E8-A226-A4E01F7A105C}" type="slidenum">
              <a:rPr lang="en-US" smtClean="0"/>
              <a:t>6</a:t>
            </a:fld>
            <a:endParaRPr lang="en-US"/>
          </a:p>
        </p:txBody>
      </p:sp>
      <p:sp>
        <p:nvSpPr>
          <p:cNvPr id="3" name="Date Placeholder 2">
            <a:extLst>
              <a:ext uri="{FF2B5EF4-FFF2-40B4-BE49-F238E27FC236}">
                <a16:creationId xmlns:a16="http://schemas.microsoft.com/office/drawing/2014/main" id="{0DA1D1EF-485A-EC6C-8846-C0A2D84A64DA}"/>
              </a:ext>
            </a:extLst>
          </p:cNvPr>
          <p:cNvSpPr>
            <a:spLocks noGrp="1"/>
          </p:cNvSpPr>
          <p:nvPr>
            <p:ph type="dt" sz="half" idx="10"/>
          </p:nvPr>
        </p:nvSpPr>
        <p:spPr/>
        <p:txBody>
          <a:bodyPr/>
          <a:lstStyle/>
          <a:p>
            <a:fld id="{C81B9673-AC7F-4F1F-84E4-F0E5EAAE106D}" type="datetime1">
              <a:rPr lang="en-US" smtClean="0"/>
              <a:pPr/>
              <a:t>4/16/2023</a:t>
            </a:fld>
            <a:endParaRPr lang="en-US" dirty="0"/>
          </a:p>
        </p:txBody>
      </p:sp>
      <p:sp>
        <p:nvSpPr>
          <p:cNvPr id="4" name="Footer Placeholder 3">
            <a:extLst>
              <a:ext uri="{FF2B5EF4-FFF2-40B4-BE49-F238E27FC236}">
                <a16:creationId xmlns:a16="http://schemas.microsoft.com/office/drawing/2014/main" id="{4C2D7960-E8E3-04E7-2B3C-71C3C9CDC6F5}"/>
              </a:ext>
            </a:extLst>
          </p:cNvPr>
          <p:cNvSpPr>
            <a:spLocks noGrp="1"/>
          </p:cNvSpPr>
          <p:nvPr>
            <p:ph type="ftr" sz="quarter" idx="11"/>
          </p:nvPr>
        </p:nvSpPr>
        <p:spPr/>
        <p:txBody>
          <a:bodyPr/>
          <a:lstStyle/>
          <a:p>
            <a:r>
              <a:rPr lang="en-US"/>
              <a:t>Add a footer</a:t>
            </a:r>
            <a:endParaRPr lang="en-US" dirty="0"/>
          </a:p>
        </p:txBody>
      </p:sp>
      <p:graphicFrame>
        <p:nvGraphicFramePr>
          <p:cNvPr id="5" name="Chart 4">
            <a:extLst>
              <a:ext uri="{FF2B5EF4-FFF2-40B4-BE49-F238E27FC236}">
                <a16:creationId xmlns:a16="http://schemas.microsoft.com/office/drawing/2014/main" id="{3D0B4C8E-8F91-3D18-2449-C048D16FC342}"/>
              </a:ext>
            </a:extLst>
          </p:cNvPr>
          <p:cNvGraphicFramePr>
            <a:graphicFrameLocks noGrp="1"/>
          </p:cNvGraphicFramePr>
          <p:nvPr>
            <p:extLst>
              <p:ext uri="{D42A27DB-BD31-4B8C-83A1-F6EECF244321}">
                <p14:modId xmlns:p14="http://schemas.microsoft.com/office/powerpoint/2010/main" val="3392443497"/>
              </p:ext>
            </p:extLst>
          </p:nvPr>
        </p:nvGraphicFramePr>
        <p:xfrm>
          <a:off x="872631" y="281214"/>
          <a:ext cx="8672286" cy="629557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10889E48-4BEB-B13E-6F12-B1A3E16BBE11}"/>
              </a:ext>
            </a:extLst>
          </p:cNvPr>
          <p:cNvSpPr txBox="1"/>
          <p:nvPr/>
        </p:nvSpPr>
        <p:spPr>
          <a:xfrm>
            <a:off x="9062519" y="823865"/>
            <a:ext cx="2534970" cy="4979406"/>
          </a:xfrm>
          <a:prstGeom prst="rect">
            <a:avLst/>
          </a:prstGeom>
          <a:noFill/>
        </p:spPr>
        <p:txBody>
          <a:bodyPr wrap="square" rtlCol="0" anchor="ctr">
            <a:noAutofit/>
          </a:bodyPr>
          <a:lstStyle/>
          <a:p>
            <a:r>
              <a:rPr lang="en-US" dirty="0"/>
              <a:t>The initial start-up of both products reportedly were partial shift and less than 5 days/week. The point being that they ramped up slowly.</a:t>
            </a:r>
          </a:p>
          <a:p>
            <a:endParaRPr lang="en-US" dirty="0"/>
          </a:p>
          <a:p>
            <a:r>
              <a:rPr lang="en-US" dirty="0"/>
              <a:t>Note that many data points went to zero and then there is a definite upward trend in emissions following the combined start-up of Phosphates and Catalyst.</a:t>
            </a:r>
          </a:p>
        </p:txBody>
      </p:sp>
    </p:spTree>
    <p:extLst>
      <p:ext uri="{BB962C8B-B14F-4D97-AF65-F5344CB8AC3E}">
        <p14:creationId xmlns:p14="http://schemas.microsoft.com/office/powerpoint/2010/main" val="146591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fr-FR" sz="2800" dirty="0"/>
              <a:t>Back to: Key Points to </a:t>
            </a:r>
            <a:r>
              <a:rPr lang="en-US" sz="2800" dirty="0"/>
              <a:t>Make</a:t>
            </a:r>
            <a:r>
              <a:rPr lang="fr-FR" sz="2800" dirty="0"/>
              <a:t> to IEPA to Support </a:t>
            </a:r>
            <a:r>
              <a:rPr lang="fr-FR" sz="2800" dirty="0" err="1"/>
              <a:t>Further</a:t>
            </a:r>
            <a:r>
              <a:rPr lang="fr-FR" sz="2800" dirty="0"/>
              <a:t> </a:t>
            </a:r>
            <a:r>
              <a:rPr lang="fr-FR" sz="2800" dirty="0" err="1"/>
              <a:t>Testing</a:t>
            </a:r>
            <a:endParaRPr lang="en-US" sz="2800" dirty="0"/>
          </a:p>
        </p:txBody>
      </p:sp>
      <p:sp>
        <p:nvSpPr>
          <p:cNvPr id="3" name="Content Placeholder 2">
            <a:extLst>
              <a:ext uri="{FF2B5EF4-FFF2-40B4-BE49-F238E27FC236}">
                <a16:creationId xmlns:a16="http://schemas.microsoft.com/office/drawing/2014/main" id="{4786A43E-CDB1-AC53-F268-27B789A2260D}"/>
              </a:ext>
            </a:extLst>
          </p:cNvPr>
          <p:cNvSpPr>
            <a:spLocks noGrp="1"/>
          </p:cNvSpPr>
          <p:nvPr>
            <p:ph sz="half" idx="1"/>
          </p:nvPr>
        </p:nvSpPr>
        <p:spPr/>
        <p:txBody>
          <a:bodyPr>
            <a:normAutofit lnSpcReduction="10000"/>
          </a:bodyPr>
          <a:lstStyle/>
          <a:p>
            <a:pPr marL="0" indent="0">
              <a:buNone/>
            </a:pPr>
            <a:r>
              <a:rPr lang="en-US" sz="1800" dirty="0"/>
              <a:t>IEPA Points in Letter</a:t>
            </a:r>
          </a:p>
          <a:p>
            <a:r>
              <a:rPr lang="en-US" sz="1800" dirty="0"/>
              <a:t>IEPA does not believe that further testing is warranted, including for indoor air quality. It would be difficult to attribute the results of indoor air pollution to a specific cause</a:t>
            </a:r>
          </a:p>
        </p:txBody>
      </p:sp>
      <p:sp>
        <p:nvSpPr>
          <p:cNvPr id="8" name="Content Placeholder 7">
            <a:extLst>
              <a:ext uri="{FF2B5EF4-FFF2-40B4-BE49-F238E27FC236}">
                <a16:creationId xmlns:a16="http://schemas.microsoft.com/office/drawing/2014/main" id="{84B97437-4AF5-C654-CBF8-FA460B759969}"/>
              </a:ext>
            </a:extLst>
          </p:cNvPr>
          <p:cNvSpPr>
            <a:spLocks noGrp="1"/>
          </p:cNvSpPr>
          <p:nvPr>
            <p:ph sz="half" idx="2"/>
          </p:nvPr>
        </p:nvSpPr>
        <p:spPr/>
        <p:txBody>
          <a:bodyPr>
            <a:normAutofit lnSpcReduction="10000"/>
          </a:bodyPr>
          <a:lstStyle/>
          <a:p>
            <a:pPr marL="0" indent="0">
              <a:buNone/>
            </a:pPr>
            <a:r>
              <a:rPr lang="en-US" sz="1800" dirty="0"/>
              <a:t>Our Counter argument</a:t>
            </a:r>
          </a:p>
          <a:p>
            <a:r>
              <a:rPr lang="en-US" sz="1800" dirty="0"/>
              <a:t>The community has general concerns about the lack of consideration to cumulative health impacts to vulnerable populations and risks to children. Besides comparing each result to some criteria, cumulative impacts are something that needs to be considered by the responsible parties.</a:t>
            </a:r>
          </a:p>
          <a:p>
            <a:r>
              <a:rPr lang="en-US" sz="1800" dirty="0"/>
              <a:t>Residual dust in home furnace system ductwork will continue to cycle through home heating and cooling systems and will settle on surfaces in the home, including where children play.</a:t>
            </a:r>
          </a:p>
          <a:p>
            <a:r>
              <a:rPr lang="en-US" sz="1800" dirty="0"/>
              <a:t>Studies indicate that inhalation of Mn is of concern, especially for children. Chronic over exposure can lead to impairment and deficits in neurodevelopment and intellectual functions.</a:t>
            </a:r>
          </a:p>
        </p:txBody>
      </p:sp>
      <p:sp>
        <p:nvSpPr>
          <p:cNvPr id="4" name="Slide Number Placeholder 3"/>
          <p:cNvSpPr>
            <a:spLocks noGrp="1"/>
          </p:cNvSpPr>
          <p:nvPr>
            <p:ph type="sldNum" sz="quarter" idx="12"/>
          </p:nvPr>
        </p:nvSpPr>
        <p:spPr/>
        <p:txBody>
          <a:bodyPr anchor="ctr">
            <a:normAutofit/>
          </a:bodyPr>
          <a:lstStyle/>
          <a:p>
            <a:pPr>
              <a:lnSpc>
                <a:spcPct val="90000"/>
              </a:lnSpc>
              <a:spcAft>
                <a:spcPts val="600"/>
              </a:spcAft>
            </a:pPr>
            <a:fld id="{9CD8D479-8942-46E8-A226-A4E01F7A105C}" type="slidenum">
              <a:rPr lang="en-US" sz="1000" smtClean="0"/>
              <a:pPr>
                <a:lnSpc>
                  <a:spcPct val="90000"/>
                </a:lnSpc>
                <a:spcAft>
                  <a:spcPts val="600"/>
                </a:spcAft>
              </a:pPr>
              <a:t>7</a:t>
            </a:fld>
            <a:endParaRPr lang="en-US" sz="1000" dirty="0"/>
          </a:p>
        </p:txBody>
      </p:sp>
      <p:sp>
        <p:nvSpPr>
          <p:cNvPr id="5" name="Date Placeholder 4"/>
          <p:cNvSpPr>
            <a:spLocks noGrp="1"/>
          </p:cNvSpPr>
          <p:nvPr>
            <p:ph type="dt" sz="half" idx="10"/>
          </p:nvPr>
        </p:nvSpPr>
        <p:spPr/>
        <p:txBody>
          <a:bodyPr anchor="ctr">
            <a:normAutofit/>
          </a:bodyPr>
          <a:lstStyle/>
          <a:p>
            <a:pPr>
              <a:lnSpc>
                <a:spcPct val="90000"/>
              </a:lnSpc>
              <a:spcAft>
                <a:spcPts val="600"/>
              </a:spcAft>
            </a:pPr>
            <a:fld id="{6DD1B487-36FD-4CED-B07A-1A81FC6540B1}" type="datetime1">
              <a:rPr lang="en-US" sz="1000" smtClean="0"/>
              <a:pPr>
                <a:lnSpc>
                  <a:spcPct val="90000"/>
                </a:lnSpc>
                <a:spcAft>
                  <a:spcPts val="600"/>
                </a:spcAft>
              </a:pPr>
              <a:t>4/17/2023</a:t>
            </a:fld>
            <a:endParaRPr lang="en-US" sz="1000" dirty="0"/>
          </a:p>
        </p:txBody>
      </p:sp>
      <p:sp>
        <p:nvSpPr>
          <p:cNvPr id="6" name="Footer Placeholder 5"/>
          <p:cNvSpPr>
            <a:spLocks noGrp="1"/>
          </p:cNvSpPr>
          <p:nvPr>
            <p:ph type="ftr" sz="quarter" idx="11"/>
          </p:nvPr>
        </p:nvSpPr>
        <p:spPr/>
        <p:txBody>
          <a:bodyPr anchor="ctr">
            <a:normAutofit/>
          </a:bodyPr>
          <a:lstStyle/>
          <a:p>
            <a:pPr>
              <a:lnSpc>
                <a:spcPct val="90000"/>
              </a:lnSpc>
              <a:spcAft>
                <a:spcPts val="600"/>
              </a:spcAft>
            </a:pPr>
            <a:r>
              <a:rPr lang="en-US" sz="1000" dirty="0"/>
              <a:t>Add a footer</a:t>
            </a:r>
          </a:p>
        </p:txBody>
      </p:sp>
    </p:spTree>
    <p:extLst>
      <p:ext uri="{BB962C8B-B14F-4D97-AF65-F5344CB8AC3E}">
        <p14:creationId xmlns:p14="http://schemas.microsoft.com/office/powerpoint/2010/main" val="283253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E4F006-41EE-B5BF-7831-2B383DC785AE}"/>
              </a:ext>
            </a:extLst>
          </p:cNvPr>
          <p:cNvSpPr>
            <a:spLocks noGrp="1"/>
          </p:cNvSpPr>
          <p:nvPr>
            <p:ph type="sldNum" sz="quarter" idx="12"/>
          </p:nvPr>
        </p:nvSpPr>
        <p:spPr/>
        <p:txBody>
          <a:bodyPr/>
          <a:lstStyle/>
          <a:p>
            <a:fld id="{9CD8D479-8942-46E8-A226-A4E01F7A105C}" type="slidenum">
              <a:rPr lang="en-US" smtClean="0"/>
              <a:t>8</a:t>
            </a:fld>
            <a:endParaRPr lang="en-US"/>
          </a:p>
        </p:txBody>
      </p:sp>
      <p:sp>
        <p:nvSpPr>
          <p:cNvPr id="3" name="Date Placeholder 2">
            <a:extLst>
              <a:ext uri="{FF2B5EF4-FFF2-40B4-BE49-F238E27FC236}">
                <a16:creationId xmlns:a16="http://schemas.microsoft.com/office/drawing/2014/main" id="{DD69A647-6751-B8DE-B575-459C627DC33D}"/>
              </a:ext>
            </a:extLst>
          </p:cNvPr>
          <p:cNvSpPr>
            <a:spLocks noGrp="1"/>
          </p:cNvSpPr>
          <p:nvPr>
            <p:ph type="dt" sz="half" idx="10"/>
          </p:nvPr>
        </p:nvSpPr>
        <p:spPr/>
        <p:txBody>
          <a:bodyPr/>
          <a:lstStyle/>
          <a:p>
            <a:fld id="{C81B9673-AC7F-4F1F-84E4-F0E5EAAE106D}" type="datetime1">
              <a:rPr lang="en-US" smtClean="0"/>
              <a:pPr/>
              <a:t>4/16/2023</a:t>
            </a:fld>
            <a:endParaRPr lang="en-US" dirty="0"/>
          </a:p>
        </p:txBody>
      </p:sp>
      <p:sp>
        <p:nvSpPr>
          <p:cNvPr id="4" name="Footer Placeholder 3">
            <a:extLst>
              <a:ext uri="{FF2B5EF4-FFF2-40B4-BE49-F238E27FC236}">
                <a16:creationId xmlns:a16="http://schemas.microsoft.com/office/drawing/2014/main" id="{543717B5-6290-5551-C583-375EA60BE040}"/>
              </a:ext>
            </a:extLst>
          </p:cNvPr>
          <p:cNvSpPr>
            <a:spLocks noGrp="1"/>
          </p:cNvSpPr>
          <p:nvPr>
            <p:ph type="ftr" sz="quarter" idx="11"/>
          </p:nvPr>
        </p:nvSpPr>
        <p:spPr/>
        <p:txBody>
          <a:bodyPr/>
          <a:lstStyle/>
          <a:p>
            <a:r>
              <a:rPr lang="en-US"/>
              <a:t>Add a footer</a:t>
            </a:r>
            <a:endParaRPr lang="en-US" dirty="0"/>
          </a:p>
        </p:txBody>
      </p:sp>
      <p:pic>
        <p:nvPicPr>
          <p:cNvPr id="6" name="Picture 5">
            <a:extLst>
              <a:ext uri="{FF2B5EF4-FFF2-40B4-BE49-F238E27FC236}">
                <a16:creationId xmlns:a16="http://schemas.microsoft.com/office/drawing/2014/main" id="{41A1EF93-3AD4-E995-0D6D-ABFB22AD72EC}"/>
              </a:ext>
            </a:extLst>
          </p:cNvPr>
          <p:cNvPicPr>
            <a:picLocks noChangeAspect="1"/>
          </p:cNvPicPr>
          <p:nvPr/>
        </p:nvPicPr>
        <p:blipFill>
          <a:blip r:embed="rId2"/>
          <a:stretch>
            <a:fillRect/>
          </a:stretch>
        </p:blipFill>
        <p:spPr>
          <a:xfrm>
            <a:off x="205200" y="18111"/>
            <a:ext cx="6865555" cy="6725589"/>
          </a:xfrm>
          <a:prstGeom prst="rect">
            <a:avLst/>
          </a:prstGeom>
        </p:spPr>
      </p:pic>
      <p:sp>
        <p:nvSpPr>
          <p:cNvPr id="8" name="TextBox 7">
            <a:extLst>
              <a:ext uri="{FF2B5EF4-FFF2-40B4-BE49-F238E27FC236}">
                <a16:creationId xmlns:a16="http://schemas.microsoft.com/office/drawing/2014/main" id="{1D13158F-C309-B646-0ABD-D535E0F7B9F6}"/>
              </a:ext>
            </a:extLst>
          </p:cNvPr>
          <p:cNvSpPr txBox="1"/>
          <p:nvPr/>
        </p:nvSpPr>
        <p:spPr>
          <a:xfrm>
            <a:off x="7686392" y="344031"/>
            <a:ext cx="4037846" cy="6139895"/>
          </a:xfrm>
          <a:prstGeom prst="rect">
            <a:avLst/>
          </a:prstGeom>
          <a:noFill/>
        </p:spPr>
        <p:txBody>
          <a:bodyPr wrap="square" rtlCol="0" anchor="ctr">
            <a:noAutofit/>
          </a:bodyPr>
          <a:lstStyle/>
          <a:p>
            <a:r>
              <a:rPr lang="en-US" dirty="0"/>
              <a:t>Not all homes where filters were collected are shown but the primary point here is to spatially show where the most highly impacted homes are (highlights in yellow) and to illustrate that there is a lack of information for homes south and west of Carus. </a:t>
            </a:r>
          </a:p>
          <a:p>
            <a:endParaRPr lang="en-US" dirty="0"/>
          </a:p>
          <a:p>
            <a:r>
              <a:rPr lang="en-US" dirty="0">
                <a:hlinkClick r:id="rId3"/>
              </a:rPr>
              <a:t>Map Link</a:t>
            </a:r>
            <a:endParaRPr lang="en-US" dirty="0"/>
          </a:p>
        </p:txBody>
      </p:sp>
    </p:spTree>
    <p:extLst>
      <p:ext uri="{BB962C8B-B14F-4D97-AF65-F5344CB8AC3E}">
        <p14:creationId xmlns:p14="http://schemas.microsoft.com/office/powerpoint/2010/main" val="4050838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fr-FR" sz="2800" dirty="0"/>
              <a:t>Key Points to </a:t>
            </a:r>
            <a:r>
              <a:rPr lang="en-US" sz="2800" dirty="0"/>
              <a:t>Make</a:t>
            </a:r>
            <a:r>
              <a:rPr lang="fr-FR" sz="2800" dirty="0"/>
              <a:t> to IEPA to Support </a:t>
            </a:r>
            <a:r>
              <a:rPr lang="fr-FR" sz="2800" dirty="0" err="1"/>
              <a:t>Further</a:t>
            </a:r>
            <a:r>
              <a:rPr lang="fr-FR" sz="2800" dirty="0"/>
              <a:t> </a:t>
            </a:r>
            <a:r>
              <a:rPr lang="fr-FR" sz="2800" dirty="0" err="1"/>
              <a:t>Testing</a:t>
            </a:r>
            <a:endParaRPr lang="en-US" sz="2800" dirty="0"/>
          </a:p>
        </p:txBody>
      </p:sp>
      <p:sp>
        <p:nvSpPr>
          <p:cNvPr id="8" name="Content Placeholder 7">
            <a:extLst>
              <a:ext uri="{FF2B5EF4-FFF2-40B4-BE49-F238E27FC236}">
                <a16:creationId xmlns:a16="http://schemas.microsoft.com/office/drawing/2014/main" id="{84B97437-4AF5-C654-CBF8-FA460B759969}"/>
              </a:ext>
            </a:extLst>
          </p:cNvPr>
          <p:cNvSpPr>
            <a:spLocks noGrp="1"/>
          </p:cNvSpPr>
          <p:nvPr>
            <p:ph sz="half" idx="2"/>
          </p:nvPr>
        </p:nvSpPr>
        <p:spPr>
          <a:xfrm>
            <a:off x="878186" y="1556281"/>
            <a:ext cx="10601608" cy="4620682"/>
          </a:xfrm>
        </p:spPr>
        <p:txBody>
          <a:bodyPr>
            <a:normAutofit lnSpcReduction="10000"/>
          </a:bodyPr>
          <a:lstStyle/>
          <a:p>
            <a:pPr marL="0" indent="0">
              <a:buNone/>
            </a:pPr>
            <a:r>
              <a:rPr lang="en-US" sz="1800" u="sng" dirty="0"/>
              <a:t>Recommended Further Sampling and Actions</a:t>
            </a:r>
          </a:p>
          <a:p>
            <a:r>
              <a:rPr lang="en-US" sz="1800" dirty="0"/>
              <a:t>Additional surface soil and furnace filter samples south and west of Carus</a:t>
            </a:r>
          </a:p>
          <a:p>
            <a:r>
              <a:rPr lang="en-US" sz="1800" dirty="0"/>
              <a:t>Further delineation of levels of Mn in soil in Matthiessen Park and playground. Clean-up if required</a:t>
            </a:r>
          </a:p>
          <a:p>
            <a:r>
              <a:rPr lang="en-US" sz="1800" dirty="0"/>
              <a:t>Surface wipe sampling for Mn inside homes is recommended and will provide additional information about ongoing inhalation hazards inside people’s homes. Performing some testing in homes where furnace filters and/or soil has already been completed is recommended. At least two background homes are recommended.</a:t>
            </a:r>
          </a:p>
          <a:p>
            <a:r>
              <a:rPr lang="en-US" sz="1800" dirty="0"/>
              <a:t>Up- and downstream sediments should be tested for relevant metals in the Little Vermillion near the Carus site outfall</a:t>
            </a:r>
          </a:p>
          <a:p>
            <a:r>
              <a:rPr lang="en-US" sz="1800" dirty="0"/>
              <a:t>We recommend working with the LaSalle Public Library to pull monthly data as Carus continues to ramp up production. I am happy to compile, share, and analyze the data. </a:t>
            </a:r>
          </a:p>
          <a:p>
            <a:r>
              <a:rPr lang="en-US" sz="1800" dirty="0"/>
              <a:t>Mila and I have at least 2 contractors to recommend that can do the work if decided. I can put together a scope of work (SOW)</a:t>
            </a:r>
          </a:p>
          <a:p>
            <a:r>
              <a:rPr lang="en-US" sz="1800" dirty="0"/>
              <a:t>I bring up the impending Carus air permit renewal again and suggest you watch for any opportunity for public comments. Because of what we see in the Library data, we recommend that Carus be required to add fenceline monitors. This can be separate from or part of their new air permit.</a:t>
            </a:r>
          </a:p>
        </p:txBody>
      </p:sp>
      <p:sp>
        <p:nvSpPr>
          <p:cNvPr id="4" name="Slide Number Placeholder 3"/>
          <p:cNvSpPr>
            <a:spLocks noGrp="1"/>
          </p:cNvSpPr>
          <p:nvPr>
            <p:ph type="sldNum" sz="quarter" idx="12"/>
          </p:nvPr>
        </p:nvSpPr>
        <p:spPr/>
        <p:txBody>
          <a:bodyPr anchor="ctr">
            <a:normAutofit/>
          </a:bodyPr>
          <a:lstStyle/>
          <a:p>
            <a:pPr>
              <a:lnSpc>
                <a:spcPct val="90000"/>
              </a:lnSpc>
              <a:spcAft>
                <a:spcPts val="600"/>
              </a:spcAft>
            </a:pPr>
            <a:fld id="{9CD8D479-8942-46E8-A226-A4E01F7A105C}" type="slidenum">
              <a:rPr lang="en-US" sz="1000" smtClean="0"/>
              <a:pPr>
                <a:lnSpc>
                  <a:spcPct val="90000"/>
                </a:lnSpc>
                <a:spcAft>
                  <a:spcPts val="600"/>
                </a:spcAft>
              </a:pPr>
              <a:t>9</a:t>
            </a:fld>
            <a:endParaRPr lang="en-US" sz="1000" dirty="0"/>
          </a:p>
        </p:txBody>
      </p:sp>
      <p:sp>
        <p:nvSpPr>
          <p:cNvPr id="5" name="Date Placeholder 4"/>
          <p:cNvSpPr>
            <a:spLocks noGrp="1"/>
          </p:cNvSpPr>
          <p:nvPr>
            <p:ph type="dt" sz="half" idx="10"/>
          </p:nvPr>
        </p:nvSpPr>
        <p:spPr/>
        <p:txBody>
          <a:bodyPr anchor="ctr">
            <a:normAutofit/>
          </a:bodyPr>
          <a:lstStyle/>
          <a:p>
            <a:pPr>
              <a:lnSpc>
                <a:spcPct val="90000"/>
              </a:lnSpc>
              <a:spcAft>
                <a:spcPts val="600"/>
              </a:spcAft>
            </a:pPr>
            <a:fld id="{6DD1B487-36FD-4CED-B07A-1A81FC6540B1}" type="datetime1">
              <a:rPr lang="en-US" sz="1000" smtClean="0"/>
              <a:pPr>
                <a:lnSpc>
                  <a:spcPct val="90000"/>
                </a:lnSpc>
                <a:spcAft>
                  <a:spcPts val="600"/>
                </a:spcAft>
              </a:pPr>
              <a:t>4/17/2023</a:t>
            </a:fld>
            <a:endParaRPr lang="en-US" sz="1000" dirty="0"/>
          </a:p>
        </p:txBody>
      </p:sp>
      <p:sp>
        <p:nvSpPr>
          <p:cNvPr id="6" name="Footer Placeholder 5"/>
          <p:cNvSpPr>
            <a:spLocks noGrp="1"/>
          </p:cNvSpPr>
          <p:nvPr>
            <p:ph type="ftr" sz="quarter" idx="11"/>
          </p:nvPr>
        </p:nvSpPr>
        <p:spPr/>
        <p:txBody>
          <a:bodyPr anchor="ctr">
            <a:normAutofit/>
          </a:bodyPr>
          <a:lstStyle/>
          <a:p>
            <a:pPr>
              <a:lnSpc>
                <a:spcPct val="90000"/>
              </a:lnSpc>
              <a:spcAft>
                <a:spcPts val="600"/>
              </a:spcAft>
            </a:pPr>
            <a:r>
              <a:rPr lang="en-US" sz="1000" dirty="0"/>
              <a:t>Add a footer</a:t>
            </a:r>
          </a:p>
        </p:txBody>
      </p:sp>
    </p:spTree>
    <p:extLst>
      <p:ext uri="{BB962C8B-B14F-4D97-AF65-F5344CB8AC3E}">
        <p14:creationId xmlns:p14="http://schemas.microsoft.com/office/powerpoint/2010/main" val="426003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361A-4CD2-071A-203E-CD8CDC0BC0C6}"/>
              </a:ext>
            </a:extLst>
          </p:cNvPr>
          <p:cNvSpPr>
            <a:spLocks noGrp="1"/>
          </p:cNvSpPr>
          <p:nvPr>
            <p:ph type="title"/>
          </p:nvPr>
        </p:nvSpPr>
        <p:spPr/>
        <p:txBody>
          <a:bodyPr anchor="ctr"/>
          <a:lstStyle/>
          <a:p>
            <a:pPr algn="ctr"/>
            <a:r>
              <a:rPr lang="en-US" dirty="0"/>
              <a:t>Questions</a:t>
            </a:r>
            <a:br>
              <a:rPr lang="en-US" dirty="0"/>
            </a:br>
            <a:br>
              <a:rPr lang="en-US" dirty="0"/>
            </a:br>
            <a:r>
              <a:rPr lang="en-US" sz="1800" dirty="0"/>
              <a:t>dtrabbicpointer@gmail.com</a:t>
            </a:r>
            <a:endParaRPr lang="en-US" dirty="0"/>
          </a:p>
        </p:txBody>
      </p:sp>
    </p:spTree>
    <p:extLst>
      <p:ext uri="{BB962C8B-B14F-4D97-AF65-F5344CB8AC3E}">
        <p14:creationId xmlns:p14="http://schemas.microsoft.com/office/powerpoint/2010/main" val="3508988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2802</TotalTime>
  <Words>822</Words>
  <Application>Microsoft Office PowerPoint</Application>
  <PresentationFormat>Widescreen</PresentationFormat>
  <Paragraphs>72</Paragraphs>
  <Slides>10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Corbel</vt:lpstr>
      <vt:lpstr>Ecology 16x9</vt:lpstr>
      <vt:lpstr>Draft Letter to EPA and IEPA to Perform Further Testing</vt:lpstr>
      <vt:lpstr>Key Points to Make to IEPA to Support Further Testing</vt:lpstr>
      <vt:lpstr>LaSalle Public Library Data</vt:lpstr>
      <vt:lpstr>PowerPoint Presentation</vt:lpstr>
      <vt:lpstr>PowerPoint Presentation</vt:lpstr>
      <vt:lpstr>PowerPoint Presentation</vt:lpstr>
      <vt:lpstr>Back to: Key Points to Make to IEPA to Support Further Testing</vt:lpstr>
      <vt:lpstr>PowerPoint Presentation</vt:lpstr>
      <vt:lpstr>Key Points to Make to IEPA to Support Further Testing</vt:lpstr>
      <vt:lpstr>Questions  dtrabbicpointer@gmail.com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denise trabbic-pointer</dc:creator>
  <cp:lastModifiedBy>denise trabbic-pointer</cp:lastModifiedBy>
  <cp:revision>12</cp:revision>
  <dcterms:created xsi:type="dcterms:W3CDTF">2023-04-16T10:06:16Z</dcterms:created>
  <dcterms:modified xsi:type="dcterms:W3CDTF">2023-04-18T08:49:15Z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